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80" r:id="rId2"/>
    <p:sldId id="257" r:id="rId3"/>
    <p:sldId id="258" r:id="rId4"/>
    <p:sldId id="281" r:id="rId5"/>
    <p:sldId id="260" r:id="rId6"/>
    <p:sldId id="272" r:id="rId7"/>
    <p:sldId id="261" r:id="rId8"/>
    <p:sldId id="285" r:id="rId9"/>
    <p:sldId id="262" r:id="rId10"/>
    <p:sldId id="263" r:id="rId11"/>
    <p:sldId id="282" r:id="rId12"/>
    <p:sldId id="265" r:id="rId13"/>
    <p:sldId id="279" r:id="rId14"/>
    <p:sldId id="264" r:id="rId15"/>
    <p:sldId id="266" r:id="rId16"/>
    <p:sldId id="269" r:id="rId17"/>
    <p:sldId id="268" r:id="rId18"/>
    <p:sldId id="270" r:id="rId19"/>
    <p:sldId id="283" r:id="rId20"/>
    <p:sldId id="274" r:id="rId21"/>
    <p:sldId id="284"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4410"/>
    <a:srgbClr val="DC4410"/>
    <a:srgbClr val="DC4910"/>
    <a:srgbClr val="E24F10"/>
    <a:srgbClr val="FF4F19"/>
    <a:srgbClr val="FFCF28"/>
    <a:srgbClr val="FFCB28"/>
    <a:srgbClr val="FFD728"/>
    <a:srgbClr val="FFD9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0" autoAdjust="0"/>
    <p:restoredTop sz="83265" autoAdjust="0"/>
  </p:normalViewPr>
  <p:slideViewPr>
    <p:cSldViewPr snapToGrid="0">
      <p:cViewPr varScale="1">
        <p:scale>
          <a:sx n="105" d="100"/>
          <a:sy n="105" d="100"/>
        </p:scale>
        <p:origin x="210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73DCA7-2A4F-4A47-8282-BA9C2C11C374}" type="datetimeFigureOut">
              <a:rPr lang="en-AU" smtClean="0"/>
              <a:t>23/10/20</a:t>
            </a:fld>
            <a:endParaRPr lang="en-AU"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28EB44-A790-4AC5-A461-CA5353C9C224}" type="slidenum">
              <a:rPr lang="en-AU" smtClean="0"/>
              <a:t>‹#›</a:t>
            </a:fld>
            <a:endParaRPr lang="en-AU" dirty="0"/>
          </a:p>
        </p:txBody>
      </p:sp>
    </p:spTree>
    <p:extLst>
      <p:ext uri="{BB962C8B-B14F-4D97-AF65-F5344CB8AC3E}">
        <p14:creationId xmlns:p14="http://schemas.microsoft.com/office/powerpoint/2010/main" val="2919942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sz="1800" b="1" i="0" u="none" strike="noStrike" baseline="0" dirty="0">
                <a:solidFill>
                  <a:srgbClr val="231F20"/>
                </a:solidFill>
                <a:latin typeface="MarkPro-Bold" panose="020B0804020101010102" pitchFamily="34" charset="0"/>
              </a:rPr>
              <a:t>Get ready for your visit to the National Gallery of Australia</a:t>
            </a:r>
          </a:p>
          <a:p>
            <a:pPr algn="l"/>
            <a:r>
              <a:rPr lang="en-AU" sz="1800" b="0" i="0" u="none" strike="noStrike" baseline="0" dirty="0">
                <a:solidFill>
                  <a:srgbClr val="231F20"/>
                </a:solidFill>
                <a:latin typeface="MarkPro" panose="020B0504020101010102" pitchFamily="34" charset="0"/>
              </a:rPr>
              <a:t>Use this guide and corresponding PowerPoint presentation to get your students ready for a visit to the National Gallery of Australia. It may be the first time that many of the students have visited an art gallery, and we want them to feel prepared and excited!</a:t>
            </a:r>
          </a:p>
          <a:p>
            <a:pPr algn="l"/>
            <a:endParaRPr lang="en-AU" sz="1800" b="0" i="0" u="none" strike="noStrike" baseline="0" dirty="0">
              <a:solidFill>
                <a:srgbClr val="231F20"/>
              </a:solidFill>
              <a:latin typeface="MarkPro" panose="020B0504020101010102" pitchFamily="34" charset="0"/>
            </a:endParaRPr>
          </a:p>
          <a:p>
            <a:pPr algn="l"/>
            <a:r>
              <a:rPr lang="en-AU" sz="1800" b="0" i="0" u="none" strike="noStrike" baseline="0" dirty="0">
                <a:solidFill>
                  <a:srgbClr val="231F20"/>
                </a:solidFill>
                <a:latin typeface="MarkPro" panose="020B0504020101010102" pitchFamily="34" charset="0"/>
              </a:rPr>
              <a:t>After introducing your students to the National Gallery of Australia, we recommend looking into some of the recommended resources for your chosen program. You will find them listed in the program details on our website as well as nearly 100 learning resources.</a:t>
            </a:r>
            <a:endParaRPr lang="en-AU" dirty="0"/>
          </a:p>
        </p:txBody>
      </p:sp>
      <p:sp>
        <p:nvSpPr>
          <p:cNvPr id="4" name="Slide Number Placeholder 3"/>
          <p:cNvSpPr>
            <a:spLocks noGrp="1"/>
          </p:cNvSpPr>
          <p:nvPr>
            <p:ph type="sldNum" sz="quarter" idx="5"/>
          </p:nvPr>
        </p:nvSpPr>
        <p:spPr/>
        <p:txBody>
          <a:bodyPr/>
          <a:lstStyle/>
          <a:p>
            <a:fld id="{4D28EB44-A790-4AC5-A461-CA5353C9C224}" type="slidenum">
              <a:rPr lang="en-AU" smtClean="0"/>
              <a:t>1</a:t>
            </a:fld>
            <a:endParaRPr lang="en-AU" dirty="0"/>
          </a:p>
        </p:txBody>
      </p:sp>
    </p:spTree>
    <p:extLst>
      <p:ext uri="{BB962C8B-B14F-4D97-AF65-F5344CB8AC3E}">
        <p14:creationId xmlns:p14="http://schemas.microsoft.com/office/powerpoint/2010/main" val="4124789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sz="1800" b="0" i="0" u="none" strike="noStrike" baseline="0" dirty="0">
                <a:solidFill>
                  <a:srgbClr val="231F20"/>
                </a:solidFill>
                <a:latin typeface="MarkPro" panose="020B0504020101010102" pitchFamily="34" charset="0"/>
              </a:rPr>
              <a:t>If you arrive early and have time before your program you might like to visit Within without a Skyspace by American artist James Turrell. It is in the Australian Gardens and is a work of art that you can walk inside.</a:t>
            </a:r>
            <a:endParaRPr lang="en-AU" dirty="0"/>
          </a:p>
        </p:txBody>
      </p:sp>
      <p:sp>
        <p:nvSpPr>
          <p:cNvPr id="4" name="Slide Number Placeholder 3"/>
          <p:cNvSpPr>
            <a:spLocks noGrp="1"/>
          </p:cNvSpPr>
          <p:nvPr>
            <p:ph type="sldNum" sz="quarter" idx="5"/>
          </p:nvPr>
        </p:nvSpPr>
        <p:spPr/>
        <p:txBody>
          <a:bodyPr/>
          <a:lstStyle/>
          <a:p>
            <a:fld id="{4D28EB44-A790-4AC5-A461-CA5353C9C224}" type="slidenum">
              <a:rPr lang="en-AU" smtClean="0"/>
              <a:t>10</a:t>
            </a:fld>
            <a:endParaRPr lang="en-AU" dirty="0"/>
          </a:p>
        </p:txBody>
      </p:sp>
    </p:spTree>
    <p:extLst>
      <p:ext uri="{BB962C8B-B14F-4D97-AF65-F5344CB8AC3E}">
        <p14:creationId xmlns:p14="http://schemas.microsoft.com/office/powerpoint/2010/main" val="907294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sz="1800" b="1" i="0" u="none" strike="noStrike" baseline="0" dirty="0">
                <a:solidFill>
                  <a:srgbClr val="231F20"/>
                </a:solidFill>
                <a:latin typeface="MarkPro-Bold" panose="020B0804020101010102" pitchFamily="34" charset="0"/>
              </a:rPr>
              <a:t>What will we do during our visit?</a:t>
            </a:r>
          </a:p>
          <a:p>
            <a:pPr algn="l"/>
            <a:r>
              <a:rPr lang="en-AU" sz="1800" b="0" i="0" u="none" strike="noStrike" baseline="0" dirty="0">
                <a:solidFill>
                  <a:srgbClr val="231F20"/>
                </a:solidFill>
                <a:latin typeface="MarkPro" panose="020B0504020101010102" pitchFamily="34" charset="0"/>
              </a:rPr>
              <a:t>The National Gallery of Australia is a large building with lots happening inside. You will get to see many interesting things during your visit.</a:t>
            </a:r>
            <a:endParaRPr lang="en-AU" dirty="0"/>
          </a:p>
        </p:txBody>
      </p:sp>
      <p:sp>
        <p:nvSpPr>
          <p:cNvPr id="4" name="Slide Number Placeholder 3"/>
          <p:cNvSpPr>
            <a:spLocks noGrp="1"/>
          </p:cNvSpPr>
          <p:nvPr>
            <p:ph type="sldNum" sz="quarter" idx="5"/>
          </p:nvPr>
        </p:nvSpPr>
        <p:spPr/>
        <p:txBody>
          <a:bodyPr/>
          <a:lstStyle/>
          <a:p>
            <a:fld id="{4D28EB44-A790-4AC5-A461-CA5353C9C224}" type="slidenum">
              <a:rPr lang="en-AU" smtClean="0"/>
              <a:t>11</a:t>
            </a:fld>
            <a:endParaRPr lang="en-AU" dirty="0"/>
          </a:p>
        </p:txBody>
      </p:sp>
    </p:spTree>
    <p:extLst>
      <p:ext uri="{BB962C8B-B14F-4D97-AF65-F5344CB8AC3E}">
        <p14:creationId xmlns:p14="http://schemas.microsoft.com/office/powerpoint/2010/main" val="2440918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sz="1800" b="1" i="0" u="none" strike="noStrike" baseline="0" dirty="0">
                <a:solidFill>
                  <a:srgbClr val="231F20"/>
                </a:solidFill>
                <a:latin typeface="MarkPro-Bold" panose="020B0804020101010102" pitchFamily="34" charset="0"/>
              </a:rPr>
              <a:t>When you arrive </a:t>
            </a:r>
          </a:p>
          <a:p>
            <a:pPr algn="l"/>
            <a:r>
              <a:rPr lang="en-AU" sz="1800" b="0" i="0" u="none" strike="noStrike" baseline="0" dirty="0">
                <a:solidFill>
                  <a:srgbClr val="231F20"/>
                </a:solidFill>
                <a:latin typeface="MarkPro" panose="020B0504020101010102" pitchFamily="34" charset="0"/>
              </a:rPr>
              <a:t>When you arrive to the National Gallery of Australia, you will enter through the Main entrance on the lower ground floor. There you will meet the educators or guides who will be showing you around. They will help you put bags away and divide into smaller groups. They will give you a briefing then take you into the galleries.</a:t>
            </a:r>
            <a:endParaRPr lang="en-AU" dirty="0"/>
          </a:p>
        </p:txBody>
      </p:sp>
      <p:sp>
        <p:nvSpPr>
          <p:cNvPr id="4" name="Slide Number Placeholder 3"/>
          <p:cNvSpPr>
            <a:spLocks noGrp="1"/>
          </p:cNvSpPr>
          <p:nvPr>
            <p:ph type="sldNum" sz="quarter" idx="5"/>
          </p:nvPr>
        </p:nvSpPr>
        <p:spPr/>
        <p:txBody>
          <a:bodyPr/>
          <a:lstStyle/>
          <a:p>
            <a:fld id="{4D28EB44-A790-4AC5-A461-CA5353C9C224}" type="slidenum">
              <a:rPr lang="en-AU" smtClean="0"/>
              <a:t>12</a:t>
            </a:fld>
            <a:endParaRPr lang="en-AU" dirty="0"/>
          </a:p>
        </p:txBody>
      </p:sp>
    </p:spTree>
    <p:extLst>
      <p:ext uri="{BB962C8B-B14F-4D97-AF65-F5344CB8AC3E}">
        <p14:creationId xmlns:p14="http://schemas.microsoft.com/office/powerpoint/2010/main" val="3566963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sz="1800" b="1" i="0" u="none" strike="noStrike" baseline="0" dirty="0">
                <a:solidFill>
                  <a:srgbClr val="231F20"/>
                </a:solidFill>
                <a:latin typeface="MarkPro-Bold" panose="020B0804020101010102" pitchFamily="34" charset="0"/>
              </a:rPr>
              <a:t>During the program</a:t>
            </a:r>
          </a:p>
          <a:p>
            <a:pPr algn="l"/>
            <a:r>
              <a:rPr lang="en-AU" sz="1800" b="0" i="0" u="none" strike="noStrike" baseline="0" dirty="0">
                <a:solidFill>
                  <a:srgbClr val="231F20"/>
                </a:solidFill>
                <a:latin typeface="MarkPro" panose="020B0504020101010102" pitchFamily="34" charset="0"/>
              </a:rPr>
              <a:t>The educators and guides will have an interesting program planned which will include sharing works of art from Australia and around the world with your group.</a:t>
            </a:r>
            <a:endParaRPr lang="en-AU" dirty="0"/>
          </a:p>
        </p:txBody>
      </p:sp>
      <p:sp>
        <p:nvSpPr>
          <p:cNvPr id="4" name="Slide Number Placeholder 3"/>
          <p:cNvSpPr>
            <a:spLocks noGrp="1"/>
          </p:cNvSpPr>
          <p:nvPr>
            <p:ph type="sldNum" sz="quarter" idx="5"/>
          </p:nvPr>
        </p:nvSpPr>
        <p:spPr/>
        <p:txBody>
          <a:bodyPr/>
          <a:lstStyle/>
          <a:p>
            <a:fld id="{4D28EB44-A790-4AC5-A461-CA5353C9C224}" type="slidenum">
              <a:rPr lang="en-AU" smtClean="0"/>
              <a:t>13</a:t>
            </a:fld>
            <a:endParaRPr lang="en-AU" dirty="0"/>
          </a:p>
        </p:txBody>
      </p:sp>
    </p:spTree>
    <p:extLst>
      <p:ext uri="{BB962C8B-B14F-4D97-AF65-F5344CB8AC3E}">
        <p14:creationId xmlns:p14="http://schemas.microsoft.com/office/powerpoint/2010/main" val="2712815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sz="1800" b="0" i="0" u="none" strike="noStrike" baseline="0" dirty="0">
                <a:solidFill>
                  <a:srgbClr val="231F20"/>
                </a:solidFill>
                <a:latin typeface="MarkPro" panose="020B0504020101010102" pitchFamily="34" charset="0"/>
              </a:rPr>
              <a:t>The educators and guides are excited to hear your ideas about the art you are seeing. It always makes them very happy to hear visitors share their thoughts and ask questions about the art! They will also at times have activities for you to do to respond creatively to the art you are seeing.</a:t>
            </a:r>
            <a:endParaRPr lang="en-AU" dirty="0"/>
          </a:p>
        </p:txBody>
      </p:sp>
      <p:sp>
        <p:nvSpPr>
          <p:cNvPr id="4" name="Slide Number Placeholder 3"/>
          <p:cNvSpPr>
            <a:spLocks noGrp="1"/>
          </p:cNvSpPr>
          <p:nvPr>
            <p:ph type="sldNum" sz="quarter" idx="5"/>
          </p:nvPr>
        </p:nvSpPr>
        <p:spPr/>
        <p:txBody>
          <a:bodyPr/>
          <a:lstStyle/>
          <a:p>
            <a:fld id="{4D28EB44-A790-4AC5-A461-CA5353C9C224}" type="slidenum">
              <a:rPr lang="en-AU" smtClean="0"/>
              <a:t>14</a:t>
            </a:fld>
            <a:endParaRPr lang="en-AU" dirty="0"/>
          </a:p>
        </p:txBody>
      </p:sp>
    </p:spTree>
    <p:extLst>
      <p:ext uri="{BB962C8B-B14F-4D97-AF65-F5344CB8AC3E}">
        <p14:creationId xmlns:p14="http://schemas.microsoft.com/office/powerpoint/2010/main" val="3846201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sz="1800" b="1" i="0" u="none" strike="noStrike" baseline="0" dirty="0">
                <a:solidFill>
                  <a:srgbClr val="231F20"/>
                </a:solidFill>
                <a:latin typeface="MarkPro-Bold" panose="020B0804020101010102" pitchFamily="34" charset="0"/>
              </a:rPr>
              <a:t>If booked for a program in the Tim Fairfax Learning Studio</a:t>
            </a:r>
          </a:p>
          <a:p>
            <a:pPr algn="l"/>
            <a:r>
              <a:rPr lang="en-AU" sz="1800" b="0" i="0" u="none" strike="noStrike" baseline="0" dirty="0">
                <a:solidFill>
                  <a:srgbClr val="231F20"/>
                </a:solidFill>
                <a:latin typeface="MarkPro" panose="020B0504020101010102" pitchFamily="34" charset="0"/>
              </a:rPr>
              <a:t>Depending on which program you are participating in, you may be booked to spend time in the Tim Fairfax Learning Studio.</a:t>
            </a:r>
          </a:p>
          <a:p>
            <a:pPr algn="l"/>
            <a:endParaRPr lang="en-AU" sz="1800" b="0" i="0" u="none" strike="noStrike" baseline="0" dirty="0">
              <a:solidFill>
                <a:srgbClr val="231F20"/>
              </a:solidFill>
              <a:latin typeface="MarkPro" panose="020B0504020101010102" pitchFamily="34" charset="0"/>
            </a:endParaRPr>
          </a:p>
          <a:p>
            <a:pPr algn="l"/>
            <a:r>
              <a:rPr lang="en-AU" sz="1800" b="0" i="0" u="none" strike="noStrike" baseline="0" dirty="0">
                <a:solidFill>
                  <a:srgbClr val="231F20"/>
                </a:solidFill>
                <a:latin typeface="MarkPro" panose="020B0504020101010102" pitchFamily="34" charset="0"/>
              </a:rPr>
              <a:t>In the Tim Fairfax Learning Studio, you will get to make your own art inspired by the works of art you have seen in the galleries! Educators are there to help guide you and all students get to take their creations home with them.</a:t>
            </a:r>
            <a:endParaRPr lang="en-AU" dirty="0"/>
          </a:p>
        </p:txBody>
      </p:sp>
      <p:sp>
        <p:nvSpPr>
          <p:cNvPr id="4" name="Slide Number Placeholder 3"/>
          <p:cNvSpPr>
            <a:spLocks noGrp="1"/>
          </p:cNvSpPr>
          <p:nvPr>
            <p:ph type="sldNum" sz="quarter" idx="5"/>
          </p:nvPr>
        </p:nvSpPr>
        <p:spPr/>
        <p:txBody>
          <a:bodyPr/>
          <a:lstStyle/>
          <a:p>
            <a:fld id="{4D28EB44-A790-4AC5-A461-CA5353C9C224}" type="slidenum">
              <a:rPr lang="en-AU" smtClean="0"/>
              <a:t>15</a:t>
            </a:fld>
            <a:endParaRPr lang="en-AU" dirty="0"/>
          </a:p>
        </p:txBody>
      </p:sp>
    </p:spTree>
    <p:extLst>
      <p:ext uri="{BB962C8B-B14F-4D97-AF65-F5344CB8AC3E}">
        <p14:creationId xmlns:p14="http://schemas.microsoft.com/office/powerpoint/2010/main" val="455085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sz="1800" b="1" i="0" u="none" strike="noStrike" baseline="0" dirty="0">
                <a:solidFill>
                  <a:srgbClr val="231F20"/>
                </a:solidFill>
                <a:latin typeface="MarkPro-Bold" panose="020B0804020101010102" pitchFamily="34" charset="0"/>
              </a:rPr>
              <a:t>If you have time, you may like to visit the Sculpture Garden </a:t>
            </a:r>
          </a:p>
          <a:p>
            <a:pPr algn="l"/>
            <a:r>
              <a:rPr lang="en-AU" sz="1800" b="0" i="0" u="none" strike="noStrike" baseline="0" dirty="0">
                <a:solidFill>
                  <a:srgbClr val="231F20"/>
                </a:solidFill>
                <a:latin typeface="MarkPro" panose="020B0504020101010102" pitchFamily="34" charset="0"/>
              </a:rPr>
              <a:t>The Sculpture Garden is free to visit, open all year round and lies between the Gallery and Lake Burley Griffin. It is a lovely place to have lunch and discover sculptures in the natural surrounds. There are toilets and a drinking fountain located there and plenty of benches to sit. Students should always be supervised by their teachers and accompanying adults, as this is a public area.</a:t>
            </a:r>
            <a:endParaRPr lang="en-AU" dirty="0"/>
          </a:p>
        </p:txBody>
      </p:sp>
      <p:sp>
        <p:nvSpPr>
          <p:cNvPr id="4" name="Slide Number Placeholder 3"/>
          <p:cNvSpPr>
            <a:spLocks noGrp="1"/>
          </p:cNvSpPr>
          <p:nvPr>
            <p:ph type="sldNum" sz="quarter" idx="5"/>
          </p:nvPr>
        </p:nvSpPr>
        <p:spPr/>
        <p:txBody>
          <a:bodyPr/>
          <a:lstStyle/>
          <a:p>
            <a:fld id="{4D28EB44-A790-4AC5-A461-CA5353C9C224}" type="slidenum">
              <a:rPr lang="en-AU" smtClean="0"/>
              <a:t>16</a:t>
            </a:fld>
            <a:endParaRPr lang="en-AU" dirty="0"/>
          </a:p>
        </p:txBody>
      </p:sp>
    </p:spTree>
    <p:extLst>
      <p:ext uri="{BB962C8B-B14F-4D97-AF65-F5344CB8AC3E}">
        <p14:creationId xmlns:p14="http://schemas.microsoft.com/office/powerpoint/2010/main" val="147900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sz="1800" b="0" i="0" u="none" strike="noStrike" baseline="0" dirty="0">
                <a:solidFill>
                  <a:srgbClr val="231F20"/>
                </a:solidFill>
                <a:latin typeface="MarkPro" panose="020B0504020101010102" pitchFamily="34" charset="0"/>
              </a:rPr>
              <a:t>A highlight of the Sculpture Garden is </a:t>
            </a:r>
            <a:r>
              <a:rPr lang="da-DK" sz="1800" b="0" i="0" u="none" strike="noStrike" baseline="0" dirty="0">
                <a:solidFill>
                  <a:srgbClr val="231F20"/>
                </a:solidFill>
                <a:latin typeface="MarkPro" panose="020B0504020101010102" pitchFamily="34" charset="0"/>
              </a:rPr>
              <a:t>Fujiko Nakaya’s fog sculpture ‘Foggy </a:t>
            </a:r>
            <a:r>
              <a:rPr lang="en-AU" sz="1800" b="0" i="0" u="none" strike="noStrike" baseline="0" dirty="0">
                <a:solidFill>
                  <a:srgbClr val="231F20"/>
                </a:solidFill>
                <a:latin typeface="MarkPro" panose="020B0504020101010102" pitchFamily="34" charset="0"/>
              </a:rPr>
              <a:t>wake in a desert: An ecosphere’, which operates between 12.30–2.00pm daily.</a:t>
            </a:r>
            <a:endParaRPr lang="en-AU" dirty="0"/>
          </a:p>
        </p:txBody>
      </p:sp>
      <p:sp>
        <p:nvSpPr>
          <p:cNvPr id="4" name="Slide Number Placeholder 3"/>
          <p:cNvSpPr>
            <a:spLocks noGrp="1"/>
          </p:cNvSpPr>
          <p:nvPr>
            <p:ph type="sldNum" sz="quarter" idx="5"/>
          </p:nvPr>
        </p:nvSpPr>
        <p:spPr/>
        <p:txBody>
          <a:bodyPr/>
          <a:lstStyle/>
          <a:p>
            <a:fld id="{4D28EB44-A790-4AC5-A461-CA5353C9C224}" type="slidenum">
              <a:rPr lang="en-AU" smtClean="0"/>
              <a:t>17</a:t>
            </a:fld>
            <a:endParaRPr lang="en-AU" dirty="0"/>
          </a:p>
        </p:txBody>
      </p:sp>
    </p:spTree>
    <p:extLst>
      <p:ext uri="{BB962C8B-B14F-4D97-AF65-F5344CB8AC3E}">
        <p14:creationId xmlns:p14="http://schemas.microsoft.com/office/powerpoint/2010/main" val="3669072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sz="1800" b="1" i="0" u="none" strike="noStrike" baseline="0" dirty="0">
                <a:solidFill>
                  <a:srgbClr val="231F20"/>
                </a:solidFill>
                <a:latin typeface="MarkPro-Bold" panose="020B0804020101010102" pitchFamily="34" charset="0"/>
              </a:rPr>
              <a:t>Art Gallery Etiquette</a:t>
            </a:r>
          </a:p>
          <a:p>
            <a:pPr algn="l"/>
            <a:r>
              <a:rPr lang="en-AU" sz="1800" b="0" i="0" u="none" strike="noStrike" baseline="0" dirty="0">
                <a:solidFill>
                  <a:srgbClr val="231F20"/>
                </a:solidFill>
                <a:latin typeface="MarkPro" panose="020B0504020101010102" pitchFamily="34" charset="0"/>
              </a:rPr>
              <a:t>Discuss art gallery etiquette with your students using the list below.</a:t>
            </a:r>
          </a:p>
          <a:p>
            <a:pPr algn="l"/>
            <a:r>
              <a:rPr lang="en-AU" sz="1800" b="0" i="0" u="none" strike="noStrike" baseline="0" dirty="0">
                <a:solidFill>
                  <a:srgbClr val="231F20"/>
                </a:solidFill>
                <a:latin typeface="MarkPro" panose="020B0504020101010102" pitchFamily="34" charset="0"/>
              </a:rPr>
              <a:t>At the Gallery visitors should:</a:t>
            </a:r>
          </a:p>
          <a:p>
            <a:pPr algn="l"/>
            <a:r>
              <a:rPr lang="en-AU" sz="1800" b="0" i="0" u="none" strike="noStrike" baseline="0" dirty="0">
                <a:solidFill>
                  <a:srgbClr val="231F20"/>
                </a:solidFill>
                <a:latin typeface="MarkPro" panose="020B0504020101010102" pitchFamily="34" charset="0"/>
              </a:rPr>
              <a:t>– Look closely at works of art</a:t>
            </a:r>
          </a:p>
          <a:p>
            <a:pPr algn="l"/>
            <a:r>
              <a:rPr lang="en-AU" sz="1800" b="0" i="0" u="none" strike="noStrike" baseline="0" dirty="0">
                <a:solidFill>
                  <a:srgbClr val="231F20"/>
                </a:solidFill>
                <a:latin typeface="MarkPro" panose="020B0504020101010102" pitchFamily="34" charset="0"/>
              </a:rPr>
              <a:t>– Ask questions</a:t>
            </a:r>
          </a:p>
          <a:p>
            <a:pPr algn="l"/>
            <a:r>
              <a:rPr lang="en-AU" sz="1800" b="0" i="0" u="none" strike="noStrike" baseline="0" dirty="0">
                <a:solidFill>
                  <a:srgbClr val="231F20"/>
                </a:solidFill>
                <a:latin typeface="MarkPro" panose="020B0504020101010102" pitchFamily="34" charset="0"/>
              </a:rPr>
              <a:t>– Respect the works of art by not touching</a:t>
            </a:r>
          </a:p>
          <a:p>
            <a:pPr algn="l"/>
            <a:r>
              <a:rPr lang="en-AU" sz="1800" b="0" i="0" u="none" strike="noStrike" baseline="0" dirty="0">
                <a:solidFill>
                  <a:srgbClr val="231F20"/>
                </a:solidFill>
                <a:latin typeface="MarkPro" panose="020B0504020101010102" pitchFamily="34" charset="0"/>
              </a:rPr>
              <a:t>– Share the Gallery with other visitors</a:t>
            </a:r>
          </a:p>
          <a:p>
            <a:pPr algn="l"/>
            <a:r>
              <a:rPr lang="en-AU" sz="1800" b="0" i="0" u="none" strike="noStrike" baseline="0" dirty="0">
                <a:solidFill>
                  <a:srgbClr val="231F20"/>
                </a:solidFill>
                <a:latin typeface="MarkPro" panose="020B0504020101010102" pitchFamily="34" charset="0"/>
              </a:rPr>
              <a:t>– Use pencils only</a:t>
            </a:r>
          </a:p>
          <a:p>
            <a:pPr algn="l"/>
            <a:r>
              <a:rPr lang="en-AU" sz="1800" b="0" i="0" u="none" strike="noStrike" baseline="0" dirty="0">
                <a:solidFill>
                  <a:srgbClr val="231F20"/>
                </a:solidFill>
                <a:latin typeface="MarkPro" panose="020B0504020101010102" pitchFamily="34" charset="0"/>
              </a:rPr>
              <a:t>– Only take photographs with the flash turned off</a:t>
            </a:r>
          </a:p>
          <a:p>
            <a:pPr algn="l"/>
            <a:r>
              <a:rPr lang="en-AU" sz="1800" b="0" i="0" u="none" strike="noStrike" baseline="0" dirty="0">
                <a:solidFill>
                  <a:srgbClr val="231F20"/>
                </a:solidFill>
                <a:latin typeface="MarkPro" panose="020B0504020101010102" pitchFamily="34" charset="0"/>
              </a:rPr>
              <a:t>– Consume food and drink outside, as they cannot be consumed inside the Gallery</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D28EB44-A790-4AC5-A461-CA5353C9C224}" type="slidenum">
              <a:rPr lang="en-AU" smtClean="0"/>
              <a:t>18</a:t>
            </a:fld>
            <a:endParaRPr lang="en-AU" dirty="0"/>
          </a:p>
        </p:txBody>
      </p:sp>
    </p:spTree>
    <p:extLst>
      <p:ext uri="{BB962C8B-B14F-4D97-AF65-F5344CB8AC3E}">
        <p14:creationId xmlns:p14="http://schemas.microsoft.com/office/powerpoint/2010/main" val="1874670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sz="1800" b="1" i="0" u="none" strike="noStrike" baseline="0" dirty="0">
                <a:solidFill>
                  <a:srgbClr val="231F20"/>
                </a:solidFill>
                <a:latin typeface="MarkPro-Bold" panose="020B0804020101010102" pitchFamily="34" charset="0"/>
              </a:rPr>
              <a:t>Questions?</a:t>
            </a:r>
          </a:p>
          <a:p>
            <a:pPr algn="l"/>
            <a:r>
              <a:rPr lang="en-AU" sz="1800" b="0" i="0" u="none" strike="noStrike" baseline="0" dirty="0">
                <a:solidFill>
                  <a:srgbClr val="231F20"/>
                </a:solidFill>
                <a:latin typeface="MarkPro" panose="020B0504020101010102" pitchFamily="34" charset="0"/>
              </a:rPr>
              <a:t>Ask your students a few more questions to wrap up and address any queries/ concerns they may have:</a:t>
            </a:r>
          </a:p>
          <a:p>
            <a:pPr algn="l"/>
            <a:r>
              <a:rPr lang="en-AU" sz="1800" b="0" i="0" u="none" strike="noStrike" baseline="0" dirty="0">
                <a:solidFill>
                  <a:srgbClr val="231F20"/>
                </a:solidFill>
                <a:latin typeface="MarkPro" panose="020B0504020101010102" pitchFamily="34" charset="0"/>
              </a:rPr>
              <a:t>– Has anyone been to the National Gallery of Australia before? Or another art gallery? Or museum? If so, what was it like?  What do you remember doing?</a:t>
            </a:r>
          </a:p>
          <a:p>
            <a:pPr algn="l"/>
            <a:r>
              <a:rPr lang="en-AU" sz="1800" b="0" i="0" u="none" strike="noStrike" baseline="0" dirty="0">
                <a:solidFill>
                  <a:srgbClr val="231F20"/>
                </a:solidFill>
                <a:latin typeface="MarkPro" panose="020B0504020101010102" pitchFamily="34" charset="0"/>
              </a:rPr>
              <a:t>– What do you hope to see during our visit to the National Gallery of Australia?</a:t>
            </a:r>
          </a:p>
          <a:p>
            <a:pPr algn="l"/>
            <a:r>
              <a:rPr lang="en-AU" sz="1800" b="0" i="0" u="none" strike="noStrike" baseline="0" dirty="0">
                <a:solidFill>
                  <a:srgbClr val="231F20"/>
                </a:solidFill>
                <a:latin typeface="MarkPro" panose="020B0504020101010102" pitchFamily="34" charset="0"/>
              </a:rPr>
              <a:t>– Do you have any other questions?</a:t>
            </a:r>
          </a:p>
          <a:p>
            <a:pPr algn="l"/>
            <a:r>
              <a:rPr lang="en-AU" sz="1800" b="0" i="0" u="none" strike="noStrike" baseline="0" dirty="0">
                <a:solidFill>
                  <a:srgbClr val="231F20"/>
                </a:solidFill>
                <a:latin typeface="MarkPro" panose="020B0504020101010102" pitchFamily="34" charset="0"/>
              </a:rPr>
              <a:t>If you find that you need more specific information please do not hesitate to contact the Gallery on learning@nga.gov.au or call the bookings officer on 02 6240 6519.</a:t>
            </a:r>
            <a:endParaRPr lang="en-AU" dirty="0"/>
          </a:p>
        </p:txBody>
      </p:sp>
      <p:sp>
        <p:nvSpPr>
          <p:cNvPr id="4" name="Slide Number Placeholder 3"/>
          <p:cNvSpPr>
            <a:spLocks noGrp="1"/>
          </p:cNvSpPr>
          <p:nvPr>
            <p:ph type="sldNum" sz="quarter" idx="5"/>
          </p:nvPr>
        </p:nvSpPr>
        <p:spPr/>
        <p:txBody>
          <a:bodyPr/>
          <a:lstStyle/>
          <a:p>
            <a:fld id="{4D28EB44-A790-4AC5-A461-CA5353C9C224}" type="slidenum">
              <a:rPr lang="en-AU" smtClean="0"/>
              <a:t>19</a:t>
            </a:fld>
            <a:endParaRPr lang="en-AU" dirty="0"/>
          </a:p>
        </p:txBody>
      </p:sp>
    </p:spTree>
    <p:extLst>
      <p:ext uri="{BB962C8B-B14F-4D97-AF65-F5344CB8AC3E}">
        <p14:creationId xmlns:p14="http://schemas.microsoft.com/office/powerpoint/2010/main" val="2822921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sz="1800" b="1" i="0" u="none" strike="noStrike" baseline="0" dirty="0">
                <a:solidFill>
                  <a:srgbClr val="231F20"/>
                </a:solidFill>
                <a:latin typeface="MarkPro-Bold" panose="020B0804020101010102" pitchFamily="34" charset="0"/>
              </a:rPr>
              <a:t>What is the National Gallery of Australia? </a:t>
            </a:r>
          </a:p>
          <a:p>
            <a:pPr algn="l"/>
            <a:r>
              <a:rPr lang="en-AU" sz="1800" b="0" i="0" u="none" strike="noStrike" baseline="0" dirty="0">
                <a:solidFill>
                  <a:srgbClr val="231F20"/>
                </a:solidFill>
                <a:latin typeface="MarkPro" panose="020B0504020101010102" pitchFamily="34" charset="0"/>
              </a:rPr>
              <a:t>The National Gallery of Australia is home to the nation’s art collection. Located in the nation’s capital, in Canberra, ACT the National Gallery of Australia opened in 1982 and has been welcoming visitors from across Australia and the world ever since. An art gallery is a place that cares for and displays collections of art, at times with a specific focus.</a:t>
            </a:r>
            <a:endParaRPr lang="en-AU" dirty="0"/>
          </a:p>
        </p:txBody>
      </p:sp>
      <p:sp>
        <p:nvSpPr>
          <p:cNvPr id="4" name="Slide Number Placeholder 3"/>
          <p:cNvSpPr>
            <a:spLocks noGrp="1"/>
          </p:cNvSpPr>
          <p:nvPr>
            <p:ph type="sldNum" sz="quarter" idx="5"/>
          </p:nvPr>
        </p:nvSpPr>
        <p:spPr/>
        <p:txBody>
          <a:bodyPr/>
          <a:lstStyle/>
          <a:p>
            <a:fld id="{4D28EB44-A790-4AC5-A461-CA5353C9C224}" type="slidenum">
              <a:rPr lang="en-AU" smtClean="0"/>
              <a:t>2</a:t>
            </a:fld>
            <a:endParaRPr lang="en-AU" dirty="0"/>
          </a:p>
        </p:txBody>
      </p:sp>
    </p:spTree>
    <p:extLst>
      <p:ext uri="{BB962C8B-B14F-4D97-AF65-F5344CB8AC3E}">
        <p14:creationId xmlns:p14="http://schemas.microsoft.com/office/powerpoint/2010/main" val="4054299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sz="1800" b="1" i="0" u="none" strike="noStrike" baseline="0" dirty="0">
                <a:solidFill>
                  <a:srgbClr val="231F20"/>
                </a:solidFill>
                <a:latin typeface="MarkPro-Bold" panose="020B0804020101010102" pitchFamily="34" charset="0"/>
              </a:rPr>
              <a:t>Take a look </a:t>
            </a:r>
          </a:p>
          <a:p>
            <a:pPr algn="l"/>
            <a:r>
              <a:rPr lang="en-AU" sz="1800" b="0" i="0" u="none" strike="noStrike" baseline="0" dirty="0">
                <a:solidFill>
                  <a:srgbClr val="231F20"/>
                </a:solidFill>
                <a:latin typeface="MarkPro" panose="020B0504020101010102" pitchFamily="34" charset="0"/>
              </a:rPr>
              <a:t>The Gallery has plenty of content online to help students and teachers to prepare. The website includes </a:t>
            </a:r>
            <a:r>
              <a:rPr lang="en-AU" sz="1800" b="0" i="0" u="none" strike="noStrike" baseline="0" dirty="0">
                <a:solidFill>
                  <a:srgbClr val="0000FF"/>
                </a:solidFill>
                <a:latin typeface="MarkPro" panose="020B0504020101010102" pitchFamily="34" charset="0"/>
              </a:rPr>
              <a:t>current and future exhibitions </a:t>
            </a:r>
            <a:r>
              <a:rPr lang="en-AU" sz="1800" b="0" i="0" u="none" strike="noStrike" baseline="0" dirty="0">
                <a:solidFill>
                  <a:srgbClr val="231F20"/>
                </a:solidFill>
                <a:latin typeface="MarkPro" panose="020B0504020101010102" pitchFamily="34" charset="0"/>
              </a:rPr>
              <a:t>a </a:t>
            </a:r>
            <a:r>
              <a:rPr lang="en-AU" sz="1800" b="0" i="0" u="none" strike="noStrike" baseline="0" dirty="0">
                <a:solidFill>
                  <a:srgbClr val="0000FF"/>
                </a:solidFill>
                <a:latin typeface="MarkPro" panose="020B0504020101010102" pitchFamily="34" charset="0"/>
              </a:rPr>
              <a:t>collection search</a:t>
            </a:r>
            <a:r>
              <a:rPr lang="en-AU" sz="1800" b="0" i="0" u="none" strike="noStrike" baseline="0" dirty="0">
                <a:solidFill>
                  <a:srgbClr val="231F20"/>
                </a:solidFill>
                <a:latin typeface="MarkPro" panose="020B0504020101010102" pitchFamily="34" charset="0"/>
              </a:rPr>
              <a:t>, where you can look for an artist or specific work of art and </a:t>
            </a:r>
            <a:r>
              <a:rPr lang="en-AU" sz="1800" b="0" i="0" u="none" strike="noStrike" baseline="0" dirty="0">
                <a:solidFill>
                  <a:srgbClr val="0000FF"/>
                </a:solidFill>
                <a:latin typeface="MarkPro" panose="020B0504020101010102" pitchFamily="34" charset="0"/>
              </a:rPr>
              <a:t>learning resources </a:t>
            </a:r>
            <a:r>
              <a:rPr lang="en-AU" sz="1800" b="0" i="0" u="none" strike="noStrike" baseline="0" dirty="0">
                <a:solidFill>
                  <a:srgbClr val="231F20"/>
                </a:solidFill>
                <a:latin typeface="MarkPro" panose="020B0504020101010102" pitchFamily="34" charset="0"/>
              </a:rPr>
              <a:t>for students and teachers.</a:t>
            </a:r>
            <a:endParaRPr lang="en-AU" dirty="0"/>
          </a:p>
        </p:txBody>
      </p:sp>
      <p:sp>
        <p:nvSpPr>
          <p:cNvPr id="4" name="Slide Number Placeholder 3"/>
          <p:cNvSpPr>
            <a:spLocks noGrp="1"/>
          </p:cNvSpPr>
          <p:nvPr>
            <p:ph type="sldNum" sz="quarter" idx="5"/>
          </p:nvPr>
        </p:nvSpPr>
        <p:spPr/>
        <p:txBody>
          <a:bodyPr/>
          <a:lstStyle/>
          <a:p>
            <a:fld id="{4D28EB44-A790-4AC5-A461-CA5353C9C224}" type="slidenum">
              <a:rPr lang="en-AU" smtClean="0"/>
              <a:t>20</a:t>
            </a:fld>
            <a:endParaRPr lang="en-AU" dirty="0"/>
          </a:p>
        </p:txBody>
      </p:sp>
    </p:spTree>
    <p:extLst>
      <p:ext uri="{BB962C8B-B14F-4D97-AF65-F5344CB8AC3E}">
        <p14:creationId xmlns:p14="http://schemas.microsoft.com/office/powerpoint/2010/main" val="2957626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sz="1800" b="0" i="0" u="none" strike="noStrike" baseline="0" dirty="0">
                <a:solidFill>
                  <a:srgbClr val="231F20"/>
                </a:solidFill>
                <a:latin typeface="MarkPro" panose="020B0504020101010102" pitchFamily="34" charset="0"/>
              </a:rPr>
              <a:t>Follow @NationalGallery.Learning </a:t>
            </a:r>
            <a:r>
              <a:rPr lang="nn-NO" sz="1800" b="0" i="0" u="none" strike="noStrike" baseline="0" dirty="0">
                <a:solidFill>
                  <a:srgbClr val="231F20"/>
                </a:solidFill>
                <a:latin typeface="MarkPro" panose="020B0504020101010102" pitchFamily="34" charset="0"/>
              </a:rPr>
              <a:t>on Instagram for regular updates.</a:t>
            </a:r>
          </a:p>
          <a:p>
            <a:pPr algn="l"/>
            <a:endParaRPr lang="en-AU" sz="1800" b="0" i="0" u="none" strike="noStrike" baseline="0" dirty="0">
              <a:solidFill>
                <a:srgbClr val="231F20"/>
              </a:solidFill>
              <a:latin typeface="MarkPro" panose="020B0504020101010102" pitchFamily="34" charset="0"/>
            </a:endParaRPr>
          </a:p>
          <a:p>
            <a:pPr algn="l"/>
            <a:r>
              <a:rPr lang="en-AU" sz="1800" b="0" i="0" u="none" strike="noStrike" baseline="0" dirty="0">
                <a:solidFill>
                  <a:srgbClr val="231F20"/>
                </a:solidFill>
                <a:latin typeface="MarkPro" panose="020B0504020101010102" pitchFamily="34" charset="0"/>
              </a:rPr>
              <a:t>See you soon!</a:t>
            </a:r>
            <a:endParaRPr lang="en-AU" dirty="0"/>
          </a:p>
        </p:txBody>
      </p:sp>
      <p:sp>
        <p:nvSpPr>
          <p:cNvPr id="4" name="Slide Number Placeholder 3"/>
          <p:cNvSpPr>
            <a:spLocks noGrp="1"/>
          </p:cNvSpPr>
          <p:nvPr>
            <p:ph type="sldNum" sz="quarter" idx="5"/>
          </p:nvPr>
        </p:nvSpPr>
        <p:spPr/>
        <p:txBody>
          <a:bodyPr/>
          <a:lstStyle/>
          <a:p>
            <a:fld id="{4D28EB44-A790-4AC5-A461-CA5353C9C224}" type="slidenum">
              <a:rPr lang="en-AU" smtClean="0"/>
              <a:t>21</a:t>
            </a:fld>
            <a:endParaRPr lang="en-AU" dirty="0"/>
          </a:p>
        </p:txBody>
      </p:sp>
    </p:spTree>
    <p:extLst>
      <p:ext uri="{BB962C8B-B14F-4D97-AF65-F5344CB8AC3E}">
        <p14:creationId xmlns:p14="http://schemas.microsoft.com/office/powerpoint/2010/main" val="2250765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sz="1800" b="1" i="0" u="none" strike="noStrike" baseline="0" dirty="0">
                <a:solidFill>
                  <a:srgbClr val="231F20"/>
                </a:solidFill>
                <a:latin typeface="MarkPro-Bold" panose="020B0804020101010102" pitchFamily="34" charset="0"/>
              </a:rPr>
              <a:t>Acknowledgement of Country </a:t>
            </a:r>
          </a:p>
          <a:p>
            <a:pPr algn="l"/>
            <a:r>
              <a:rPr lang="en-AU" sz="1800" b="0" i="0" u="none" strike="noStrike" baseline="0" dirty="0">
                <a:solidFill>
                  <a:srgbClr val="231F20"/>
                </a:solidFill>
                <a:latin typeface="MarkPro" panose="020B0504020101010102" pitchFamily="34" charset="0"/>
              </a:rPr>
              <a:t>The National Gallery of Australia acknowledges the Ngunnawal and Ngambri peoples, the traditional custodians of the Canberra region, and recognises their continuous connection to culture, community and Country.</a:t>
            </a:r>
            <a:endParaRPr lang="en-AU" dirty="0"/>
          </a:p>
        </p:txBody>
      </p:sp>
      <p:sp>
        <p:nvSpPr>
          <p:cNvPr id="4" name="Slide Number Placeholder 3"/>
          <p:cNvSpPr>
            <a:spLocks noGrp="1"/>
          </p:cNvSpPr>
          <p:nvPr>
            <p:ph type="sldNum" sz="quarter" idx="5"/>
          </p:nvPr>
        </p:nvSpPr>
        <p:spPr/>
        <p:txBody>
          <a:bodyPr/>
          <a:lstStyle/>
          <a:p>
            <a:fld id="{4D28EB44-A790-4AC5-A461-CA5353C9C224}" type="slidenum">
              <a:rPr lang="en-AU" smtClean="0"/>
              <a:t>3</a:t>
            </a:fld>
            <a:endParaRPr lang="en-AU" dirty="0"/>
          </a:p>
        </p:txBody>
      </p:sp>
    </p:spTree>
    <p:extLst>
      <p:ext uri="{BB962C8B-B14F-4D97-AF65-F5344CB8AC3E}">
        <p14:creationId xmlns:p14="http://schemas.microsoft.com/office/powerpoint/2010/main" val="390535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sz="1800" b="1" i="0" u="none" strike="noStrike" baseline="0" dirty="0">
                <a:solidFill>
                  <a:srgbClr val="231F20"/>
                </a:solidFill>
                <a:latin typeface="MarkPro-Bold" panose="020B0804020101010102" pitchFamily="34" charset="0"/>
              </a:rPr>
              <a:t>What will we see at the National Gallery of Australia?</a:t>
            </a:r>
          </a:p>
          <a:p>
            <a:pPr algn="l"/>
            <a:r>
              <a:rPr lang="en-AU" sz="1800" b="0" i="0" u="none" strike="noStrike" baseline="0" dirty="0">
                <a:solidFill>
                  <a:srgbClr val="231F20"/>
                </a:solidFill>
                <a:latin typeface="MarkPro" panose="020B0504020101010102" pitchFamily="34" charset="0"/>
              </a:rPr>
              <a:t>Start this conversation by asking students </a:t>
            </a:r>
          </a:p>
          <a:p>
            <a:pPr algn="l"/>
            <a:r>
              <a:rPr lang="en-AU" sz="1800" b="0" i="0" u="none" strike="noStrike" baseline="0" dirty="0">
                <a:solidFill>
                  <a:srgbClr val="231F20"/>
                </a:solidFill>
                <a:latin typeface="MarkPro" panose="020B0504020101010102" pitchFamily="34" charset="0"/>
              </a:rPr>
              <a:t>– What are some of the types of artwork you have seen?</a:t>
            </a:r>
          </a:p>
          <a:p>
            <a:pPr algn="l"/>
            <a:r>
              <a:rPr lang="en-AU" sz="1800" b="0" i="0" u="none" strike="noStrike" baseline="0" dirty="0">
                <a:solidFill>
                  <a:srgbClr val="231F20"/>
                </a:solidFill>
                <a:latin typeface="MarkPro" panose="020B0504020101010102" pitchFamily="34" charset="0"/>
              </a:rPr>
              <a:t>– How do you define art?</a:t>
            </a:r>
          </a:p>
          <a:p>
            <a:pPr algn="l"/>
            <a:r>
              <a:rPr lang="en-AU" sz="1800" b="0" i="0" u="none" strike="noStrike" baseline="0" dirty="0">
                <a:solidFill>
                  <a:srgbClr val="231F20"/>
                </a:solidFill>
                <a:latin typeface="MarkPro" panose="020B0504020101010102" pitchFamily="34" charset="0"/>
              </a:rPr>
              <a:t>Use this definition to help guide the conversation:</a:t>
            </a:r>
          </a:p>
          <a:p>
            <a:pPr algn="l"/>
            <a:r>
              <a:rPr lang="en-AU" sz="1800" b="0" i="1" u="none" strike="noStrike" baseline="0" dirty="0">
                <a:solidFill>
                  <a:srgbClr val="231F20"/>
                </a:solidFill>
                <a:latin typeface="MarkPro-Italic" panose="020B0504020101010102" pitchFamily="34" charset="0"/>
              </a:rPr>
              <a:t>The Macquarie Dictionary defines art as ‘the production or expression of what is beautiful (especially visually), appealing, or of more than ordinary significance’. However, some artists push the boundaries, asking us to question ‘Is that art?’.</a:t>
            </a:r>
            <a:endParaRPr lang="en-AU" dirty="0"/>
          </a:p>
        </p:txBody>
      </p:sp>
      <p:sp>
        <p:nvSpPr>
          <p:cNvPr id="4" name="Slide Number Placeholder 3"/>
          <p:cNvSpPr>
            <a:spLocks noGrp="1"/>
          </p:cNvSpPr>
          <p:nvPr>
            <p:ph type="sldNum" sz="quarter" idx="5"/>
          </p:nvPr>
        </p:nvSpPr>
        <p:spPr/>
        <p:txBody>
          <a:bodyPr/>
          <a:lstStyle/>
          <a:p>
            <a:fld id="{4D28EB44-A790-4AC5-A461-CA5353C9C224}" type="slidenum">
              <a:rPr lang="en-AU" smtClean="0"/>
              <a:t>4</a:t>
            </a:fld>
            <a:endParaRPr lang="en-AU" dirty="0"/>
          </a:p>
        </p:txBody>
      </p:sp>
    </p:spTree>
    <p:extLst>
      <p:ext uri="{BB962C8B-B14F-4D97-AF65-F5344CB8AC3E}">
        <p14:creationId xmlns:p14="http://schemas.microsoft.com/office/powerpoint/2010/main" val="3524444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sz="1800" b="1" i="0" u="none" strike="noStrike" baseline="0" dirty="0">
                <a:solidFill>
                  <a:srgbClr val="231F20"/>
                </a:solidFill>
                <a:latin typeface="MarkPro-Bold" panose="020B0804020101010102" pitchFamily="34" charset="0"/>
              </a:rPr>
              <a:t>Art and Artists </a:t>
            </a:r>
          </a:p>
          <a:p>
            <a:pPr algn="l"/>
            <a:r>
              <a:rPr lang="en-AU" sz="1800" b="0" i="0" u="none" strike="noStrike" baseline="0" dirty="0">
                <a:solidFill>
                  <a:srgbClr val="231F20"/>
                </a:solidFill>
                <a:latin typeface="MarkPro" panose="020B0504020101010102" pitchFamily="34" charset="0"/>
              </a:rPr>
              <a:t>People who create art are called artists, and they can work in many forms, including painting, sculpture, video and performance. The collection of art held at the National Gallery of Australia also includes design such as costumes and decorative objects. </a:t>
            </a:r>
            <a:endParaRPr lang="en-AU" dirty="0"/>
          </a:p>
        </p:txBody>
      </p:sp>
      <p:sp>
        <p:nvSpPr>
          <p:cNvPr id="4" name="Slide Number Placeholder 3"/>
          <p:cNvSpPr>
            <a:spLocks noGrp="1"/>
          </p:cNvSpPr>
          <p:nvPr>
            <p:ph type="sldNum" sz="quarter" idx="5"/>
          </p:nvPr>
        </p:nvSpPr>
        <p:spPr/>
        <p:txBody>
          <a:bodyPr/>
          <a:lstStyle/>
          <a:p>
            <a:fld id="{4D28EB44-A790-4AC5-A461-CA5353C9C224}" type="slidenum">
              <a:rPr lang="en-AU" smtClean="0"/>
              <a:t>5</a:t>
            </a:fld>
            <a:endParaRPr lang="en-AU" dirty="0"/>
          </a:p>
        </p:txBody>
      </p:sp>
    </p:spTree>
    <p:extLst>
      <p:ext uri="{BB962C8B-B14F-4D97-AF65-F5344CB8AC3E}">
        <p14:creationId xmlns:p14="http://schemas.microsoft.com/office/powerpoint/2010/main" val="556827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sz="1800" b="0" i="0" u="none" strike="noStrike" baseline="0" dirty="0">
                <a:solidFill>
                  <a:srgbClr val="231F20"/>
                </a:solidFill>
                <a:latin typeface="MarkPro" panose="020B0504020101010102" pitchFamily="34" charset="0"/>
              </a:rPr>
              <a:t>The art in the National Gallery of Australia’s collection is made by artists. For them making art is their job. Many of the artists on display are still living and working today- like the ones featured here. You can click through to learn more about them and the art they make.</a:t>
            </a:r>
            <a:endParaRPr lang="en-AU" dirty="0"/>
          </a:p>
        </p:txBody>
      </p:sp>
      <p:sp>
        <p:nvSpPr>
          <p:cNvPr id="4" name="Slide Number Placeholder 3"/>
          <p:cNvSpPr>
            <a:spLocks noGrp="1"/>
          </p:cNvSpPr>
          <p:nvPr>
            <p:ph type="sldNum" sz="quarter" idx="5"/>
          </p:nvPr>
        </p:nvSpPr>
        <p:spPr/>
        <p:txBody>
          <a:bodyPr/>
          <a:lstStyle/>
          <a:p>
            <a:fld id="{4D28EB44-A790-4AC5-A461-CA5353C9C224}" type="slidenum">
              <a:rPr lang="en-AU" smtClean="0"/>
              <a:t>6</a:t>
            </a:fld>
            <a:endParaRPr lang="en-AU" dirty="0"/>
          </a:p>
        </p:txBody>
      </p:sp>
    </p:spTree>
    <p:extLst>
      <p:ext uri="{BB962C8B-B14F-4D97-AF65-F5344CB8AC3E}">
        <p14:creationId xmlns:p14="http://schemas.microsoft.com/office/powerpoint/2010/main" val="2420441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sz="1800" b="1" i="0" u="none" strike="noStrike" baseline="0" dirty="0">
                <a:solidFill>
                  <a:srgbClr val="231F20"/>
                </a:solidFill>
                <a:latin typeface="MarkPro-Bold" panose="020B0804020101010102" pitchFamily="34" charset="0"/>
              </a:rPr>
              <a:t>About the Collection</a:t>
            </a:r>
          </a:p>
          <a:p>
            <a:pPr algn="l"/>
            <a:r>
              <a:rPr lang="en-AU" sz="1800" b="0" i="0" u="none" strike="noStrike" baseline="0" dirty="0">
                <a:solidFill>
                  <a:srgbClr val="231F20"/>
                </a:solidFill>
                <a:latin typeface="MarkPro" panose="020B0504020101010102" pitchFamily="34" charset="0"/>
              </a:rPr>
              <a:t>There are more than 160,000 works of art in the collection, however less than 2% are on display at any one time. Many works of art are from Australia, including the largest collection of Aboriginal and Torres Strait Islander art in the world.</a:t>
            </a:r>
          </a:p>
          <a:p>
            <a:pPr algn="l"/>
            <a:endParaRPr lang="en-AU" dirty="0"/>
          </a:p>
        </p:txBody>
      </p:sp>
      <p:sp>
        <p:nvSpPr>
          <p:cNvPr id="4" name="Slide Number Placeholder 3"/>
          <p:cNvSpPr>
            <a:spLocks noGrp="1"/>
          </p:cNvSpPr>
          <p:nvPr>
            <p:ph type="sldNum" sz="quarter" idx="5"/>
          </p:nvPr>
        </p:nvSpPr>
        <p:spPr/>
        <p:txBody>
          <a:bodyPr/>
          <a:lstStyle/>
          <a:p>
            <a:fld id="{4D28EB44-A790-4AC5-A461-CA5353C9C224}" type="slidenum">
              <a:rPr lang="en-AU" smtClean="0"/>
              <a:t>7</a:t>
            </a:fld>
            <a:endParaRPr lang="en-AU" dirty="0"/>
          </a:p>
        </p:txBody>
      </p:sp>
    </p:spTree>
    <p:extLst>
      <p:ext uri="{BB962C8B-B14F-4D97-AF65-F5344CB8AC3E}">
        <p14:creationId xmlns:p14="http://schemas.microsoft.com/office/powerpoint/2010/main" val="4089397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baseline="0" dirty="0">
                <a:solidFill>
                  <a:srgbClr val="231F20"/>
                </a:solidFill>
                <a:latin typeface="MarkPro" panose="020B0504020101010102" pitchFamily="34" charset="0"/>
              </a:rPr>
              <a:t>There is also work by artists from across the world, reflecting the diversity of global cultures and the story of art across time.</a:t>
            </a:r>
            <a:endParaRPr lang="en-AU" dirty="0"/>
          </a:p>
          <a:p>
            <a:pPr algn="l"/>
            <a:endParaRPr lang="en-AU" dirty="0"/>
          </a:p>
        </p:txBody>
      </p:sp>
      <p:sp>
        <p:nvSpPr>
          <p:cNvPr id="4" name="Slide Number Placeholder 3"/>
          <p:cNvSpPr>
            <a:spLocks noGrp="1"/>
          </p:cNvSpPr>
          <p:nvPr>
            <p:ph type="sldNum" sz="quarter" idx="5"/>
          </p:nvPr>
        </p:nvSpPr>
        <p:spPr/>
        <p:txBody>
          <a:bodyPr/>
          <a:lstStyle/>
          <a:p>
            <a:fld id="{4D28EB44-A790-4AC5-A461-CA5353C9C224}" type="slidenum">
              <a:rPr lang="en-AU" smtClean="0"/>
              <a:t>8</a:t>
            </a:fld>
            <a:endParaRPr lang="en-AU" dirty="0"/>
          </a:p>
        </p:txBody>
      </p:sp>
    </p:spTree>
    <p:extLst>
      <p:ext uri="{BB962C8B-B14F-4D97-AF65-F5344CB8AC3E}">
        <p14:creationId xmlns:p14="http://schemas.microsoft.com/office/powerpoint/2010/main" val="366875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sz="1800" b="1" i="0" u="none" strike="noStrike" baseline="0" dirty="0">
                <a:solidFill>
                  <a:srgbClr val="231F20"/>
                </a:solidFill>
                <a:latin typeface="MarkPro-Bold" panose="020B0804020101010102" pitchFamily="34" charset="0"/>
              </a:rPr>
              <a:t>Art Outside </a:t>
            </a:r>
          </a:p>
          <a:p>
            <a:pPr algn="l"/>
            <a:r>
              <a:rPr lang="en-AU" sz="1800" b="0" i="0" u="none" strike="noStrike" baseline="0" dirty="0">
                <a:solidFill>
                  <a:srgbClr val="231F20"/>
                </a:solidFill>
                <a:latin typeface="MarkPro" panose="020B0504020101010102" pitchFamily="34" charset="0"/>
              </a:rPr>
              <a:t>As well as inside the Gallery you will also find art in the surrounding grounds. There are sculptures in the Australian Gardens, the Sculpture Garden and on Parkes Place where your bus will arrive.</a:t>
            </a:r>
            <a:endParaRPr lang="en-AU" dirty="0"/>
          </a:p>
        </p:txBody>
      </p:sp>
      <p:sp>
        <p:nvSpPr>
          <p:cNvPr id="4" name="Slide Number Placeholder 3"/>
          <p:cNvSpPr>
            <a:spLocks noGrp="1"/>
          </p:cNvSpPr>
          <p:nvPr>
            <p:ph type="sldNum" sz="quarter" idx="5"/>
          </p:nvPr>
        </p:nvSpPr>
        <p:spPr/>
        <p:txBody>
          <a:bodyPr/>
          <a:lstStyle/>
          <a:p>
            <a:fld id="{4D28EB44-A790-4AC5-A461-CA5353C9C224}" type="slidenum">
              <a:rPr lang="en-AU" smtClean="0"/>
              <a:t>9</a:t>
            </a:fld>
            <a:endParaRPr lang="en-AU" dirty="0"/>
          </a:p>
        </p:txBody>
      </p:sp>
    </p:spTree>
    <p:extLst>
      <p:ext uri="{BB962C8B-B14F-4D97-AF65-F5344CB8AC3E}">
        <p14:creationId xmlns:p14="http://schemas.microsoft.com/office/powerpoint/2010/main" val="2613752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F83ABC-107E-47AC-B256-141EDDB8F633}" type="datetimeFigureOut">
              <a:rPr lang="en-AU" smtClean="0"/>
              <a:t>23/10/20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F005B9F1-8667-4583-86C2-896E24F5F398}" type="slidenum">
              <a:rPr lang="en-AU" smtClean="0"/>
              <a:t>‹#›</a:t>
            </a:fld>
            <a:endParaRPr lang="en-AU" dirty="0"/>
          </a:p>
        </p:txBody>
      </p:sp>
    </p:spTree>
    <p:extLst>
      <p:ext uri="{BB962C8B-B14F-4D97-AF65-F5344CB8AC3E}">
        <p14:creationId xmlns:p14="http://schemas.microsoft.com/office/powerpoint/2010/main" val="592352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F83ABC-107E-47AC-B256-141EDDB8F633}" type="datetimeFigureOut">
              <a:rPr lang="en-AU" smtClean="0"/>
              <a:t>23/10/20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F005B9F1-8667-4583-86C2-896E24F5F398}" type="slidenum">
              <a:rPr lang="en-AU" smtClean="0"/>
              <a:t>‹#›</a:t>
            </a:fld>
            <a:endParaRPr lang="en-AU" dirty="0"/>
          </a:p>
        </p:txBody>
      </p:sp>
    </p:spTree>
    <p:extLst>
      <p:ext uri="{BB962C8B-B14F-4D97-AF65-F5344CB8AC3E}">
        <p14:creationId xmlns:p14="http://schemas.microsoft.com/office/powerpoint/2010/main" val="3141132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F83ABC-107E-47AC-B256-141EDDB8F633}" type="datetimeFigureOut">
              <a:rPr lang="en-AU" smtClean="0"/>
              <a:t>23/10/20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F005B9F1-8667-4583-86C2-896E24F5F398}" type="slidenum">
              <a:rPr lang="en-AU" smtClean="0"/>
              <a:t>‹#›</a:t>
            </a:fld>
            <a:endParaRPr lang="en-AU" dirty="0"/>
          </a:p>
        </p:txBody>
      </p:sp>
    </p:spTree>
    <p:extLst>
      <p:ext uri="{BB962C8B-B14F-4D97-AF65-F5344CB8AC3E}">
        <p14:creationId xmlns:p14="http://schemas.microsoft.com/office/powerpoint/2010/main" val="4083547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F83ABC-107E-47AC-B256-141EDDB8F633}" type="datetimeFigureOut">
              <a:rPr lang="en-AU" smtClean="0"/>
              <a:t>23/10/20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F005B9F1-8667-4583-86C2-896E24F5F398}" type="slidenum">
              <a:rPr lang="en-AU" smtClean="0"/>
              <a:t>‹#›</a:t>
            </a:fld>
            <a:endParaRPr lang="en-AU" dirty="0"/>
          </a:p>
        </p:txBody>
      </p:sp>
    </p:spTree>
    <p:extLst>
      <p:ext uri="{BB962C8B-B14F-4D97-AF65-F5344CB8AC3E}">
        <p14:creationId xmlns:p14="http://schemas.microsoft.com/office/powerpoint/2010/main" val="3021725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83ABC-107E-47AC-B256-141EDDB8F633}" type="datetimeFigureOut">
              <a:rPr lang="en-AU" smtClean="0"/>
              <a:t>23/10/20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F005B9F1-8667-4583-86C2-896E24F5F398}" type="slidenum">
              <a:rPr lang="en-AU" smtClean="0"/>
              <a:t>‹#›</a:t>
            </a:fld>
            <a:endParaRPr lang="en-AU" dirty="0"/>
          </a:p>
        </p:txBody>
      </p:sp>
    </p:spTree>
    <p:extLst>
      <p:ext uri="{BB962C8B-B14F-4D97-AF65-F5344CB8AC3E}">
        <p14:creationId xmlns:p14="http://schemas.microsoft.com/office/powerpoint/2010/main" val="1402048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F83ABC-107E-47AC-B256-141EDDB8F633}" type="datetimeFigureOut">
              <a:rPr lang="en-AU" smtClean="0"/>
              <a:t>23/10/20</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F005B9F1-8667-4583-86C2-896E24F5F398}" type="slidenum">
              <a:rPr lang="en-AU" smtClean="0"/>
              <a:t>‹#›</a:t>
            </a:fld>
            <a:endParaRPr lang="en-AU" dirty="0"/>
          </a:p>
        </p:txBody>
      </p:sp>
    </p:spTree>
    <p:extLst>
      <p:ext uri="{BB962C8B-B14F-4D97-AF65-F5344CB8AC3E}">
        <p14:creationId xmlns:p14="http://schemas.microsoft.com/office/powerpoint/2010/main" val="4216486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F83ABC-107E-47AC-B256-141EDDB8F633}" type="datetimeFigureOut">
              <a:rPr lang="en-AU" smtClean="0"/>
              <a:t>23/10/20</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F005B9F1-8667-4583-86C2-896E24F5F398}" type="slidenum">
              <a:rPr lang="en-AU" smtClean="0"/>
              <a:t>‹#›</a:t>
            </a:fld>
            <a:endParaRPr lang="en-AU" dirty="0"/>
          </a:p>
        </p:txBody>
      </p:sp>
    </p:spTree>
    <p:extLst>
      <p:ext uri="{BB962C8B-B14F-4D97-AF65-F5344CB8AC3E}">
        <p14:creationId xmlns:p14="http://schemas.microsoft.com/office/powerpoint/2010/main" val="758373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F83ABC-107E-47AC-B256-141EDDB8F633}" type="datetimeFigureOut">
              <a:rPr lang="en-AU" smtClean="0"/>
              <a:t>23/10/20</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F005B9F1-8667-4583-86C2-896E24F5F398}" type="slidenum">
              <a:rPr lang="en-AU" smtClean="0"/>
              <a:t>‹#›</a:t>
            </a:fld>
            <a:endParaRPr lang="en-AU" dirty="0"/>
          </a:p>
        </p:txBody>
      </p:sp>
    </p:spTree>
    <p:extLst>
      <p:ext uri="{BB962C8B-B14F-4D97-AF65-F5344CB8AC3E}">
        <p14:creationId xmlns:p14="http://schemas.microsoft.com/office/powerpoint/2010/main" val="4276815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83ABC-107E-47AC-B256-141EDDB8F633}" type="datetimeFigureOut">
              <a:rPr lang="en-AU" smtClean="0"/>
              <a:t>23/10/20</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F005B9F1-8667-4583-86C2-896E24F5F398}" type="slidenum">
              <a:rPr lang="en-AU" smtClean="0"/>
              <a:t>‹#›</a:t>
            </a:fld>
            <a:endParaRPr lang="en-AU" dirty="0"/>
          </a:p>
        </p:txBody>
      </p:sp>
    </p:spTree>
    <p:extLst>
      <p:ext uri="{BB962C8B-B14F-4D97-AF65-F5344CB8AC3E}">
        <p14:creationId xmlns:p14="http://schemas.microsoft.com/office/powerpoint/2010/main" val="3788500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83ABC-107E-47AC-B256-141EDDB8F633}" type="datetimeFigureOut">
              <a:rPr lang="en-AU" smtClean="0"/>
              <a:t>23/10/20</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F005B9F1-8667-4583-86C2-896E24F5F398}" type="slidenum">
              <a:rPr lang="en-AU" smtClean="0"/>
              <a:t>‹#›</a:t>
            </a:fld>
            <a:endParaRPr lang="en-AU" dirty="0"/>
          </a:p>
        </p:txBody>
      </p:sp>
    </p:spTree>
    <p:extLst>
      <p:ext uri="{BB962C8B-B14F-4D97-AF65-F5344CB8AC3E}">
        <p14:creationId xmlns:p14="http://schemas.microsoft.com/office/powerpoint/2010/main" val="3950016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83ABC-107E-47AC-B256-141EDDB8F633}" type="datetimeFigureOut">
              <a:rPr lang="en-AU" smtClean="0"/>
              <a:t>23/10/20</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F005B9F1-8667-4583-86C2-896E24F5F398}" type="slidenum">
              <a:rPr lang="en-AU" smtClean="0"/>
              <a:t>‹#›</a:t>
            </a:fld>
            <a:endParaRPr lang="en-AU" dirty="0"/>
          </a:p>
        </p:txBody>
      </p:sp>
    </p:spTree>
    <p:extLst>
      <p:ext uri="{BB962C8B-B14F-4D97-AF65-F5344CB8AC3E}">
        <p14:creationId xmlns:p14="http://schemas.microsoft.com/office/powerpoint/2010/main" val="1603696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83ABC-107E-47AC-B256-141EDDB8F633}" type="datetimeFigureOut">
              <a:rPr lang="en-AU" smtClean="0"/>
              <a:t>23/10/20</a:t>
            </a:fld>
            <a:endParaRPr lang="en-AU"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05B9F1-8667-4583-86C2-896E24F5F398}" type="slidenum">
              <a:rPr lang="en-AU" smtClean="0"/>
              <a:t>‹#›</a:t>
            </a:fld>
            <a:endParaRPr lang="en-AU" dirty="0"/>
          </a:p>
        </p:txBody>
      </p:sp>
    </p:spTree>
    <p:extLst>
      <p:ext uri="{BB962C8B-B14F-4D97-AF65-F5344CB8AC3E}">
        <p14:creationId xmlns:p14="http://schemas.microsoft.com/office/powerpoint/2010/main" val="2883355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sv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jpeg"/><Relationship Id="rId10" Type="http://schemas.openxmlformats.org/officeDocument/2006/relationships/image" Target="../media/image29.png"/><Relationship Id="rId4" Type="http://schemas.openxmlformats.org/officeDocument/2006/relationships/image" Target="../media/image23.jpeg"/><Relationship Id="rId9" Type="http://schemas.openxmlformats.org/officeDocument/2006/relationships/image" Target="../media/image28.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nga.gov.au/"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1.emf"/><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s://artsearch.nga.gov.au/search.cfm?view_select=1&amp;order_select=1&amp;keyword=john%20olsen&amp;showrows=40&amp;simple_select=3&amp;srchmeth=1" TargetMode="External"/><Relationship Id="rId13" Type="http://schemas.openxmlformats.org/officeDocument/2006/relationships/hyperlink" Target="https://www.youtube.com/watch?v=S22dvpIa3-E" TargetMode="External"/><Relationship Id="rId18" Type="http://schemas.openxmlformats.org/officeDocument/2006/relationships/image" Target="../media/image11.emf"/><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hyperlink" Target="https://nga.gov.au/infiniteconversations/video.cfm#lg=1&amp;slide=3" TargetMode="External"/><Relationship Id="rId17" Type="http://schemas.openxmlformats.org/officeDocument/2006/relationships/image" Target="../media/image10.png"/><Relationship Id="rId2" Type="http://schemas.openxmlformats.org/officeDocument/2006/relationships/notesSlide" Target="../notesSlides/notesSlide6.xml"/><Relationship Id="rId16" Type="http://schemas.openxmlformats.org/officeDocument/2006/relationships/hyperlink" Target="https://www.youtube.com/watch?v=-pfSH6RyICc" TargetMode="External"/><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hyperlink" Target="https://nga.gov.au/turrell/" TargetMode="External"/><Relationship Id="rId5" Type="http://schemas.openxmlformats.org/officeDocument/2006/relationships/image" Target="../media/image6.jpeg"/><Relationship Id="rId15" Type="http://schemas.openxmlformats.org/officeDocument/2006/relationships/hyperlink" Target="https://nga.gov.au/kusama/" TargetMode="External"/><Relationship Id="rId10" Type="http://schemas.openxmlformats.org/officeDocument/2006/relationships/hyperlink" Target="https://nga.gov.au/defyingempire/artists.cfm?artistirn=18896" TargetMode="External"/><Relationship Id="rId4" Type="http://schemas.openxmlformats.org/officeDocument/2006/relationships/image" Target="../media/image5.jpeg"/><Relationship Id="rId9" Type="http://schemas.openxmlformats.org/officeDocument/2006/relationships/hyperlink" Target="https://nga.gov.au/learninggallery/skywhales/" TargetMode="External"/><Relationship Id="rId1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53150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p:nvSpPr>
        <p:spPr>
          <a:xfrm>
            <a:off x="328255" y="6300182"/>
            <a:ext cx="4725525" cy="338554"/>
          </a:xfrm>
          <a:prstGeom prst="rect">
            <a:avLst/>
          </a:prstGeom>
          <a:noFill/>
        </p:spPr>
        <p:txBody>
          <a:bodyPr wrap="square" rtlCol="0">
            <a:spAutoFit/>
          </a:bodyPr>
          <a:lstStyle/>
          <a:p>
            <a:pPr lvl="0"/>
            <a:r>
              <a:rPr lang="en-AU" sz="800" b="1" dirty="0">
                <a:solidFill>
                  <a:schemeClr val="bg1"/>
                </a:solidFill>
                <a:latin typeface="Arial" charset="0"/>
                <a:ea typeface="Arial" charset="0"/>
                <a:cs typeface="Arial" charset="0"/>
              </a:rPr>
              <a:t>James Turrell</a:t>
            </a:r>
            <a:r>
              <a:rPr lang="en-AU" sz="800" dirty="0">
                <a:solidFill>
                  <a:schemeClr val="bg1"/>
                </a:solidFill>
                <a:latin typeface="Arial" charset="0"/>
                <a:ea typeface="Arial" charset="0"/>
                <a:cs typeface="Arial" charset="0"/>
              </a:rPr>
              <a:t> </a:t>
            </a:r>
            <a:r>
              <a:rPr lang="en-AU" sz="800" i="1" dirty="0">
                <a:solidFill>
                  <a:schemeClr val="bg1"/>
                </a:solidFill>
                <a:latin typeface="Arial" charset="0"/>
                <a:ea typeface="Arial" charset="0"/>
                <a:cs typeface="Arial" charset="0"/>
              </a:rPr>
              <a:t>Within without</a:t>
            </a:r>
            <a:r>
              <a:rPr lang="en-AU" sz="800" dirty="0">
                <a:solidFill>
                  <a:schemeClr val="bg1"/>
                </a:solidFill>
                <a:latin typeface="Arial" charset="0"/>
                <a:ea typeface="Arial" charset="0"/>
                <a:cs typeface="Arial" charset="0"/>
              </a:rPr>
              <a:t> 2010 National Gallery of Australia, Canberra. Purchased </a:t>
            </a:r>
            <a:br>
              <a:rPr lang="en-AU" sz="800" dirty="0">
                <a:solidFill>
                  <a:schemeClr val="bg1"/>
                </a:solidFill>
                <a:latin typeface="Arial" charset="0"/>
                <a:ea typeface="Arial" charset="0"/>
                <a:cs typeface="Arial" charset="0"/>
              </a:rPr>
            </a:br>
            <a:r>
              <a:rPr lang="en-AU" sz="800" dirty="0">
                <a:solidFill>
                  <a:schemeClr val="bg1"/>
                </a:solidFill>
                <a:latin typeface="Arial" charset="0"/>
                <a:ea typeface="Arial" charset="0"/>
                <a:cs typeface="Arial" charset="0"/>
              </a:rPr>
              <a:t>with the support of visitors to the exhibition Masterpieces from Paris 2010 © James Turrell </a:t>
            </a:r>
            <a:r>
              <a:rPr lang="en-GB" sz="800" dirty="0">
                <a:solidFill>
                  <a:schemeClr val="bg1"/>
                </a:solidFill>
                <a:latin typeface="Arial" charset="0"/>
                <a:ea typeface="Arial" charset="0"/>
                <a:cs typeface="Arial" charset="0"/>
              </a:rPr>
              <a:t> </a:t>
            </a:r>
            <a:endParaRPr lang="en-GB" sz="7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3677894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TextBox 2"/>
          <p:cNvSpPr txBox="1"/>
          <p:nvPr/>
        </p:nvSpPr>
        <p:spPr>
          <a:xfrm>
            <a:off x="0" y="1"/>
            <a:ext cx="9144000" cy="6857999"/>
          </a:xfrm>
          <a:prstGeom prst="rect">
            <a:avLst/>
          </a:prstGeom>
          <a:solidFill>
            <a:srgbClr val="D54410"/>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6EB69736-6BDD-44D8-9A13-7F4D00CE3E82}"/>
              </a:ext>
            </a:extLst>
          </p:cNvPr>
          <p:cNvSpPr txBox="1"/>
          <p:nvPr/>
        </p:nvSpPr>
        <p:spPr>
          <a:xfrm>
            <a:off x="233615" y="248717"/>
            <a:ext cx="5346569" cy="1446550"/>
          </a:xfrm>
          <a:prstGeom prst="rect">
            <a:avLst/>
          </a:prstGeom>
          <a:noFill/>
        </p:spPr>
        <p:txBody>
          <a:bodyPr wrap="square" rtlCol="0">
            <a:spAutoFit/>
          </a:bodyPr>
          <a:lstStyle/>
          <a:p>
            <a:pPr marL="7938" indent="-7938"/>
            <a:r>
              <a:rPr lang="en-AU" sz="4400" dirty="0">
                <a:solidFill>
                  <a:schemeClr val="bg1"/>
                </a:solidFill>
                <a:latin typeface="Arial" charset="0"/>
                <a:ea typeface="Arial" charset="0"/>
                <a:cs typeface="Arial" charset="0"/>
              </a:rPr>
              <a:t>What will we do during our visit?</a:t>
            </a:r>
          </a:p>
        </p:txBody>
      </p:sp>
    </p:spTree>
    <p:extLst>
      <p:ext uri="{BB962C8B-B14F-4D97-AF65-F5344CB8AC3E}">
        <p14:creationId xmlns:p14="http://schemas.microsoft.com/office/powerpoint/2010/main" val="982404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65743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p:nvSpPr>
        <p:spPr>
          <a:xfrm>
            <a:off x="320998" y="6234868"/>
            <a:ext cx="4969459" cy="461665"/>
          </a:xfrm>
          <a:prstGeom prst="rect">
            <a:avLst/>
          </a:prstGeom>
          <a:noFill/>
        </p:spPr>
        <p:txBody>
          <a:bodyPr wrap="square" rtlCol="0">
            <a:spAutoFit/>
          </a:bodyPr>
          <a:lstStyle/>
          <a:p>
            <a:pPr lvl="0"/>
            <a:r>
              <a:rPr lang="en-AU" sz="800" dirty="0">
                <a:solidFill>
                  <a:schemeClr val="bg1"/>
                </a:solidFill>
                <a:latin typeface="Arial" charset="0"/>
                <a:ea typeface="Arial" charset="0"/>
                <a:cs typeface="Arial" charset="0"/>
              </a:rPr>
              <a:t>Artist educator with students and Rover Thomas [Joolama] Roads meeting 1987 National Gallery of Australia, Canberra © the artist's estate, courtesy Warmun Art Centre Rover Thomas [Joolama] Cyclone Tracy 1991 National Gallery of Australia, Canberra © the artist's estate, courtesy Warmun Art Centre</a:t>
            </a:r>
            <a:endParaRPr lang="en-GB" sz="7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3127922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standing on a stage&#10;&#10;Description automatically generated">
            <a:extLst>
              <a:ext uri="{FF2B5EF4-FFF2-40B4-BE49-F238E27FC236}">
                <a16:creationId xmlns:a16="http://schemas.microsoft.com/office/drawing/2014/main" id="{FEB60D6D-0A86-408E-AED9-F1E6AEAFB3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6895784"/>
          </a:xfrm>
          <a:prstGeom prst="rect">
            <a:avLst/>
          </a:prstGeom>
        </p:spPr>
      </p:pic>
      <p:sp>
        <p:nvSpPr>
          <p:cNvPr id="6" name="TextBox 5"/>
          <p:cNvSpPr txBox="1"/>
          <p:nvPr/>
        </p:nvSpPr>
        <p:spPr>
          <a:xfrm>
            <a:off x="115312" y="6425442"/>
            <a:ext cx="5226971" cy="338554"/>
          </a:xfrm>
          <a:prstGeom prst="rect">
            <a:avLst/>
          </a:prstGeom>
          <a:noFill/>
        </p:spPr>
        <p:txBody>
          <a:bodyPr wrap="square" rtlCol="0">
            <a:spAutoFit/>
          </a:bodyPr>
          <a:lstStyle/>
          <a:p>
            <a:pPr lvl="0"/>
            <a:r>
              <a:rPr lang="en-AU" sz="800" dirty="0">
                <a:solidFill>
                  <a:schemeClr val="bg1"/>
                </a:solidFill>
                <a:latin typeface="Arial" charset="0"/>
                <a:ea typeface="Arial" charset="0"/>
                <a:cs typeface="Arial" charset="0"/>
              </a:rPr>
              <a:t>Artist Educator with students and </a:t>
            </a:r>
            <a:r>
              <a:rPr lang="en-AU" sz="800" b="1" dirty="0">
                <a:solidFill>
                  <a:schemeClr val="bg1"/>
                </a:solidFill>
                <a:latin typeface="Arial" charset="0"/>
                <a:ea typeface="Arial" charset="0"/>
                <a:cs typeface="Arial" charset="0"/>
              </a:rPr>
              <a:t>Entang Wiharso </a:t>
            </a:r>
            <a:r>
              <a:rPr lang="en-AU" sz="800" i="1" dirty="0">
                <a:solidFill>
                  <a:schemeClr val="bg1"/>
                </a:solidFill>
                <a:latin typeface="Arial" charset="0"/>
                <a:ea typeface="Arial" charset="0"/>
                <a:cs typeface="Arial" charset="0"/>
              </a:rPr>
              <a:t>Temple of hope: Door to Nirvana </a:t>
            </a:r>
            <a:r>
              <a:rPr lang="en-AU" sz="800" dirty="0">
                <a:solidFill>
                  <a:schemeClr val="bg1"/>
                </a:solidFill>
                <a:latin typeface="Arial" charset="0"/>
                <a:ea typeface="Arial" charset="0"/>
                <a:cs typeface="Arial" charset="0"/>
              </a:rPr>
              <a:t>2018-19 National Gallery of Australia, Canberra. Commissioned 2018. Purchased 2019. © Entang Wiharso, Black Goat Studios</a:t>
            </a:r>
            <a:r>
              <a:rPr lang="en-GB" sz="800" dirty="0">
                <a:solidFill>
                  <a:schemeClr val="bg1"/>
                </a:solidFill>
                <a:latin typeface="Arial" charset="0"/>
                <a:ea typeface="Arial" charset="0"/>
                <a:cs typeface="Arial" charset="0"/>
              </a:rPr>
              <a:t> </a:t>
            </a:r>
            <a:endParaRPr lang="en-GB" sz="7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831361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04091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grass, outdoor, park, field&#10;&#10;Description automatically generated">
            <a:extLst>
              <a:ext uri="{FF2B5EF4-FFF2-40B4-BE49-F238E27FC236}">
                <a16:creationId xmlns:a16="http://schemas.microsoft.com/office/drawing/2014/main" id="{FD922CC2-3B86-4977-8539-8B2DADAF963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20" y="10"/>
            <a:ext cx="9143980" cy="6857990"/>
          </a:xfrm>
          <a:prstGeom prst="rect">
            <a:avLst/>
          </a:prstGeom>
        </p:spPr>
      </p:pic>
      <p:sp>
        <p:nvSpPr>
          <p:cNvPr id="4" name="TextBox 3"/>
          <p:cNvSpPr txBox="1"/>
          <p:nvPr/>
        </p:nvSpPr>
        <p:spPr>
          <a:xfrm>
            <a:off x="328255" y="6300182"/>
            <a:ext cx="4630923" cy="446276"/>
          </a:xfrm>
          <a:prstGeom prst="rect">
            <a:avLst/>
          </a:prstGeom>
          <a:noFill/>
        </p:spPr>
        <p:txBody>
          <a:bodyPr wrap="square" rtlCol="0">
            <a:spAutoFit/>
          </a:bodyPr>
          <a:lstStyle/>
          <a:p>
            <a:r>
              <a:rPr lang="en-AU" sz="800" b="1" dirty="0">
                <a:solidFill>
                  <a:schemeClr val="bg1"/>
                </a:solidFill>
                <a:latin typeface="Arial" charset="0"/>
                <a:ea typeface="Arial" charset="0"/>
                <a:cs typeface="Arial" charset="0"/>
              </a:rPr>
              <a:t>Clement Meadmore </a:t>
            </a:r>
            <a:r>
              <a:rPr lang="en-AU" sz="800" i="1" dirty="0">
                <a:solidFill>
                  <a:schemeClr val="bg1"/>
                </a:solidFill>
                <a:latin typeface="Arial" charset="0"/>
                <a:ea typeface="Arial" charset="0"/>
                <a:cs typeface="Arial" charset="0"/>
              </a:rPr>
              <a:t>Virginia</a:t>
            </a:r>
            <a:r>
              <a:rPr lang="en-AU" sz="800" dirty="0">
                <a:solidFill>
                  <a:schemeClr val="bg1"/>
                </a:solidFill>
                <a:latin typeface="Arial" charset="0"/>
                <a:ea typeface="Arial" charset="0"/>
                <a:cs typeface="Arial" charset="0"/>
              </a:rPr>
              <a:t> 1970 National Gallery of Australia, Canberra, </a:t>
            </a:r>
            <a:br>
              <a:rPr lang="en-AU" sz="800" dirty="0">
                <a:solidFill>
                  <a:schemeClr val="bg1"/>
                </a:solidFill>
                <a:latin typeface="Arial" charset="0"/>
                <a:ea typeface="Arial" charset="0"/>
                <a:cs typeface="Arial" charset="0"/>
              </a:rPr>
            </a:br>
            <a:r>
              <a:rPr lang="en-AU" sz="800" dirty="0">
                <a:solidFill>
                  <a:schemeClr val="bg1"/>
                </a:solidFill>
                <a:latin typeface="Arial" charset="0"/>
                <a:ea typeface="Arial" charset="0"/>
                <a:cs typeface="Arial" charset="0"/>
              </a:rPr>
              <a:t>purchased 1973 © Meadmore Sculptures, LLC. VAGA/Copyright Agency</a:t>
            </a:r>
            <a:endParaRPr lang="en-GB" sz="800" dirty="0">
              <a:solidFill>
                <a:schemeClr val="bg1"/>
              </a:solidFill>
              <a:latin typeface="Arial" charset="0"/>
              <a:ea typeface="Arial" charset="0"/>
              <a:cs typeface="Arial" charset="0"/>
            </a:endParaRPr>
          </a:p>
          <a:p>
            <a:pPr lvl="0"/>
            <a:endParaRPr lang="en-GB" sz="7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4236678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08939E0A-317C-4F8C-99EE-9668BEE0B3B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1"/>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8255" y="6300182"/>
            <a:ext cx="4630923" cy="338554"/>
          </a:xfrm>
          <a:prstGeom prst="rect">
            <a:avLst/>
          </a:prstGeom>
          <a:noFill/>
        </p:spPr>
        <p:txBody>
          <a:bodyPr wrap="square" rtlCol="0">
            <a:spAutoFit/>
          </a:bodyPr>
          <a:lstStyle/>
          <a:p>
            <a:pPr lvl="0"/>
            <a:r>
              <a:rPr lang="en-AU" sz="800" b="1" dirty="0">
                <a:solidFill>
                  <a:schemeClr val="bg1"/>
                </a:solidFill>
                <a:latin typeface="Arial" charset="0"/>
                <a:ea typeface="Arial" charset="0"/>
                <a:cs typeface="Arial" charset="0"/>
              </a:rPr>
              <a:t>Fujiko Nakaya </a:t>
            </a:r>
            <a:r>
              <a:rPr lang="en-AU" sz="800" i="1" dirty="0">
                <a:solidFill>
                  <a:schemeClr val="bg1"/>
                </a:solidFill>
                <a:latin typeface="Arial" charset="0"/>
                <a:ea typeface="Arial" charset="0"/>
                <a:cs typeface="Arial" charset="0"/>
              </a:rPr>
              <a:t>Foggy wake in a desert: An ecosphere </a:t>
            </a:r>
            <a:r>
              <a:rPr lang="en-AU" sz="800" dirty="0">
                <a:solidFill>
                  <a:schemeClr val="bg1"/>
                </a:solidFill>
                <a:latin typeface="Arial" charset="0"/>
                <a:ea typeface="Arial" charset="0"/>
                <a:cs typeface="Arial" charset="0"/>
              </a:rPr>
              <a:t>1982 National Gallery of Australia, Canberra, purchased 1977 © Fujiko Nakaya</a:t>
            </a:r>
            <a:r>
              <a:rPr lang="en-GB" sz="800" dirty="0">
                <a:solidFill>
                  <a:schemeClr val="bg1"/>
                </a:solidFill>
                <a:latin typeface="Arial" charset="0"/>
                <a:ea typeface="Arial" charset="0"/>
                <a:cs typeface="Arial" charset="0"/>
              </a:rPr>
              <a:t> </a:t>
            </a:r>
            <a:endParaRPr lang="en-GB" sz="7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769043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4" name="Picture 4" descr="DSLR Camera - Free technology icons">
            <a:extLst>
              <a:ext uri="{FF2B5EF4-FFF2-40B4-BE49-F238E27FC236}">
                <a16:creationId xmlns:a16="http://schemas.microsoft.com/office/drawing/2014/main" id="{34D62F96-E15A-4AB3-87D2-8D582D9DDF58}"/>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3715885" y="4226020"/>
            <a:ext cx="1712230" cy="1712230"/>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E3B4FF89-C45F-4E24-B963-61E855708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7753" y="0"/>
            <a:ext cx="5486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6" name="Picture 6" descr="No Food Drink Icon stock photos and royalty-free images, vectors ...">
            <a:extLst>
              <a:ext uri="{FF2B5EF4-FFF2-40B4-BE49-F238E27FC236}">
                <a16:creationId xmlns:a16="http://schemas.microsoft.com/office/drawing/2014/main" id="{6B8FFB33-3226-49E1-A12D-F6077911942A}"/>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6572588" y="4122759"/>
            <a:ext cx="2074672" cy="2074672"/>
          </a:xfrm>
          <a:prstGeom prst="rect">
            <a:avLst/>
          </a:prstGeom>
          <a:noFill/>
          <a:extLst>
            <a:ext uri="{909E8E84-426E-40DD-AFC4-6F175D3DCCD1}">
              <a14:hiddenFill xmlns:a14="http://schemas.microsoft.com/office/drawing/2010/main">
                <a:solidFill>
                  <a:srgbClr val="FFFFFF"/>
                </a:solidFill>
              </a14:hiddenFill>
            </a:ext>
          </a:extLst>
        </p:spPr>
      </p:pic>
      <p:sp>
        <p:nvSpPr>
          <p:cNvPr id="141" name="Rectangle 140">
            <a:extLst>
              <a:ext uri="{FF2B5EF4-FFF2-40B4-BE49-F238E27FC236}">
                <a16:creationId xmlns:a16="http://schemas.microsoft.com/office/drawing/2014/main" id="{14F25C03-EF67-4344-8AEA-7B3FA0DED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877" y="0"/>
            <a:ext cx="5486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descr="Do Not Touch Sign Images, Stock Photos &amp; Vectors | Shutterstock">
            <a:extLst>
              <a:ext uri="{FF2B5EF4-FFF2-40B4-BE49-F238E27FC236}">
                <a16:creationId xmlns:a16="http://schemas.microsoft.com/office/drawing/2014/main" id="{684600C3-A68A-4154-BD85-6F8CC364B584}"/>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776050" y="760699"/>
            <a:ext cx="1808978" cy="1785127"/>
          </a:xfrm>
          <a:prstGeom prst="rect">
            <a:avLst/>
          </a:prstGeom>
          <a:noFill/>
          <a:extLst>
            <a:ext uri="{909E8E84-426E-40DD-AFC4-6F175D3DCCD1}">
              <a14:hiddenFill xmlns:a14="http://schemas.microsoft.com/office/drawing/2010/main">
                <a:solidFill>
                  <a:srgbClr val="FFFFFF"/>
                </a:solidFill>
              </a14:hiddenFill>
            </a:ext>
          </a:extLst>
        </p:spPr>
      </p:pic>
      <p:sp>
        <p:nvSpPr>
          <p:cNvPr id="143" name="Rectangle 142">
            <a:extLst>
              <a:ext uri="{FF2B5EF4-FFF2-40B4-BE49-F238E27FC236}">
                <a16:creationId xmlns:a16="http://schemas.microsoft.com/office/drawing/2014/main" id="{F74793DE-3651-410B-B243-8F0B1468E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535424" y="-1141857"/>
            <a:ext cx="73152" cy="914171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13" descr="Questions">
            <a:extLst>
              <a:ext uri="{FF2B5EF4-FFF2-40B4-BE49-F238E27FC236}">
                <a16:creationId xmlns:a16="http://schemas.microsoft.com/office/drawing/2014/main" id="{21326E2E-6957-4365-9397-586BF92B0FB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1042" y="4027567"/>
            <a:ext cx="2169864" cy="2169864"/>
          </a:xfrm>
          <a:prstGeom prst="rect">
            <a:avLst/>
          </a:prstGeom>
        </p:spPr>
      </p:pic>
      <p:pic>
        <p:nvPicPr>
          <p:cNvPr id="8" name="Graphic 4" descr="Pencil">
            <a:extLst>
              <a:ext uri="{FF2B5EF4-FFF2-40B4-BE49-F238E27FC236}">
                <a16:creationId xmlns:a16="http://schemas.microsoft.com/office/drawing/2014/main" id="{09589C69-DC39-4B06-ABA1-27D165DD0F2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965930" y="864496"/>
            <a:ext cx="1681330" cy="1681330"/>
          </a:xfrm>
          <a:prstGeom prst="rect">
            <a:avLst/>
          </a:prstGeom>
        </p:spPr>
      </p:pic>
      <p:pic>
        <p:nvPicPr>
          <p:cNvPr id="2" name="Picture 2" descr="See Icons - Download Free Vector Icons | Noun Project">
            <a:extLst>
              <a:ext uri="{FF2B5EF4-FFF2-40B4-BE49-F238E27FC236}">
                <a16:creationId xmlns:a16="http://schemas.microsoft.com/office/drawing/2014/main" id="{9E905B0F-D158-43C7-97C3-475A886879DC}"/>
              </a:ext>
            </a:extLst>
          </p:cNvPr>
          <p:cNvPicPr>
            <a:picLocks noChangeAspect="1" noChangeArrowheads="1"/>
          </p:cNvPicPr>
          <p:nvPr/>
        </p:nvPicPr>
        <p:blipFill>
          <a:blip r:embed="rId10">
            <a:extLst>
              <a:ext uri="{28A0092B-C50C-407E-A947-70E740481C1C}">
                <a14:useLocalDpi xmlns:a14="http://schemas.microsoft.com/office/drawing/2010/main"/>
              </a:ext>
            </a:extLst>
          </a:blip>
          <a:stretch>
            <a:fillRect/>
          </a:stretch>
        </p:blipFill>
        <p:spPr bwMode="auto">
          <a:xfrm>
            <a:off x="90985" y="197461"/>
            <a:ext cx="2911604" cy="2911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468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TextBox 2"/>
          <p:cNvSpPr txBox="1"/>
          <p:nvPr/>
        </p:nvSpPr>
        <p:spPr>
          <a:xfrm>
            <a:off x="0" y="1"/>
            <a:ext cx="9144000" cy="6857999"/>
          </a:xfrm>
          <a:prstGeom prst="rect">
            <a:avLst/>
          </a:prstGeom>
          <a:solidFill>
            <a:srgbClr val="D54410"/>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6EB69736-6BDD-44D8-9A13-7F4D00CE3E82}"/>
              </a:ext>
            </a:extLst>
          </p:cNvPr>
          <p:cNvSpPr txBox="1"/>
          <p:nvPr/>
        </p:nvSpPr>
        <p:spPr>
          <a:xfrm>
            <a:off x="233615" y="248717"/>
            <a:ext cx="5346569" cy="769441"/>
          </a:xfrm>
          <a:prstGeom prst="rect">
            <a:avLst/>
          </a:prstGeom>
          <a:noFill/>
        </p:spPr>
        <p:txBody>
          <a:bodyPr wrap="square" rtlCol="0">
            <a:spAutoFit/>
          </a:bodyPr>
          <a:lstStyle/>
          <a:p>
            <a:pPr marL="7938" indent="-7938"/>
            <a:r>
              <a:rPr lang="en-AU" sz="4400" dirty="0">
                <a:solidFill>
                  <a:schemeClr val="bg1"/>
                </a:solidFill>
                <a:latin typeface="Arial" charset="0"/>
                <a:ea typeface="Arial" charset="0"/>
                <a:cs typeface="Arial" charset="0"/>
              </a:rPr>
              <a:t>Questions?</a:t>
            </a:r>
          </a:p>
        </p:txBody>
      </p:sp>
      <p:sp>
        <p:nvSpPr>
          <p:cNvPr id="5" name="TextBox 4">
            <a:extLst>
              <a:ext uri="{FF2B5EF4-FFF2-40B4-BE49-F238E27FC236}">
                <a16:creationId xmlns:a16="http://schemas.microsoft.com/office/drawing/2014/main" id="{6EB69736-6BDD-44D8-9A13-7F4D00CE3E82}"/>
              </a:ext>
            </a:extLst>
          </p:cNvPr>
          <p:cNvSpPr txBox="1"/>
          <p:nvPr/>
        </p:nvSpPr>
        <p:spPr>
          <a:xfrm>
            <a:off x="311769" y="1066819"/>
            <a:ext cx="6057770" cy="400110"/>
          </a:xfrm>
          <a:prstGeom prst="rect">
            <a:avLst/>
          </a:prstGeom>
          <a:noFill/>
        </p:spPr>
        <p:txBody>
          <a:bodyPr wrap="square" rtlCol="0">
            <a:spAutoFit/>
          </a:bodyPr>
          <a:lstStyle/>
          <a:p>
            <a:pPr marL="7938" indent="-7938"/>
            <a:r>
              <a:rPr lang="en-AU" sz="2000" dirty="0">
                <a:solidFill>
                  <a:schemeClr val="bg1"/>
                </a:solidFill>
                <a:latin typeface="Arial" charset="0"/>
                <a:ea typeface="Arial" charset="0"/>
                <a:cs typeface="Arial" charset="0"/>
              </a:rPr>
              <a:t>learning@nga.gov.au</a:t>
            </a:r>
          </a:p>
        </p:txBody>
      </p:sp>
    </p:spTree>
    <p:extLst>
      <p:ext uri="{BB962C8B-B14F-4D97-AF65-F5344CB8AC3E}">
        <p14:creationId xmlns:p14="http://schemas.microsoft.com/office/powerpoint/2010/main" val="752358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TextBox 2"/>
          <p:cNvSpPr txBox="1"/>
          <p:nvPr/>
        </p:nvSpPr>
        <p:spPr>
          <a:xfrm>
            <a:off x="0" y="1"/>
            <a:ext cx="9144000" cy="6857999"/>
          </a:xfrm>
          <a:prstGeom prst="rect">
            <a:avLst/>
          </a:prstGeom>
          <a:solidFill>
            <a:schemeClr val="tx1">
              <a:lumMod val="85000"/>
              <a:lumOff val="15000"/>
            </a:schemeClr>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6EB69736-6BDD-44D8-9A13-7F4D00CE3E82}"/>
              </a:ext>
            </a:extLst>
          </p:cNvPr>
          <p:cNvSpPr txBox="1"/>
          <p:nvPr/>
        </p:nvSpPr>
        <p:spPr>
          <a:xfrm>
            <a:off x="233615" y="248717"/>
            <a:ext cx="5346569" cy="2123658"/>
          </a:xfrm>
          <a:prstGeom prst="rect">
            <a:avLst/>
          </a:prstGeom>
          <a:noFill/>
        </p:spPr>
        <p:txBody>
          <a:bodyPr wrap="square" rtlCol="0">
            <a:spAutoFit/>
          </a:bodyPr>
          <a:lstStyle/>
          <a:p>
            <a:pPr marL="7938" indent="-7938"/>
            <a:r>
              <a:rPr lang="en-AU" sz="4400" dirty="0">
                <a:solidFill>
                  <a:schemeClr val="bg1"/>
                </a:solidFill>
                <a:latin typeface="Arial" charset="0"/>
                <a:ea typeface="Arial" charset="0"/>
                <a:cs typeface="Arial" charset="0"/>
              </a:rPr>
              <a:t>What is the </a:t>
            </a:r>
            <a:br>
              <a:rPr lang="en-AU" sz="4400" dirty="0">
                <a:solidFill>
                  <a:schemeClr val="bg1"/>
                </a:solidFill>
                <a:latin typeface="Arial" charset="0"/>
                <a:ea typeface="Arial" charset="0"/>
                <a:cs typeface="Arial" charset="0"/>
              </a:rPr>
            </a:br>
            <a:r>
              <a:rPr lang="en-AU" sz="4400" dirty="0">
                <a:solidFill>
                  <a:schemeClr val="bg1"/>
                </a:solidFill>
                <a:latin typeface="Arial" charset="0"/>
                <a:ea typeface="Arial" charset="0"/>
                <a:cs typeface="Arial" charset="0"/>
              </a:rPr>
              <a:t>National Gallery </a:t>
            </a:r>
            <a:br>
              <a:rPr lang="en-AU" sz="4400" dirty="0">
                <a:solidFill>
                  <a:schemeClr val="bg1"/>
                </a:solidFill>
                <a:latin typeface="Arial" charset="0"/>
                <a:ea typeface="Arial" charset="0"/>
                <a:cs typeface="Arial" charset="0"/>
              </a:rPr>
            </a:br>
            <a:r>
              <a:rPr lang="en-AU" sz="4400" dirty="0">
                <a:solidFill>
                  <a:schemeClr val="bg1"/>
                </a:solidFill>
                <a:latin typeface="Arial" charset="0"/>
                <a:ea typeface="Arial" charset="0"/>
                <a:cs typeface="Arial" charset="0"/>
              </a:rPr>
              <a:t>of Australia?</a:t>
            </a:r>
          </a:p>
        </p:txBody>
      </p:sp>
    </p:spTree>
    <p:extLst>
      <p:ext uri="{BB962C8B-B14F-4D97-AF65-F5344CB8AC3E}">
        <p14:creationId xmlns:p14="http://schemas.microsoft.com/office/powerpoint/2010/main" val="211340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9144000" cy="6857999"/>
          </a:xfrm>
          <a:prstGeom prst="rect">
            <a:avLst/>
          </a:prstGeom>
          <a:solidFill>
            <a:schemeClr val="tx1">
              <a:lumMod val="85000"/>
              <a:lumOff val="15000"/>
            </a:schemeClr>
          </a:solidFill>
        </p:spPr>
        <p:txBody>
          <a:bodyPr wrap="square" rtlCol="0">
            <a:spAutoFit/>
          </a:bodyPr>
          <a:lstStyle/>
          <a:p>
            <a:endParaRPr lang="en-US" dirty="0"/>
          </a:p>
        </p:txBody>
      </p:sp>
      <p:pic>
        <p:nvPicPr>
          <p:cNvPr id="2" name="Picture 1">
            <a:hlinkClick r:id="rId3"/>
            <a:extLst>
              <a:ext uri="{FF2B5EF4-FFF2-40B4-BE49-F238E27FC236}">
                <a16:creationId xmlns:a16="http://schemas.microsoft.com/office/drawing/2014/main" id="{1337D349-6801-4EE1-BF07-A39FFA99E3D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426219" y="1"/>
            <a:ext cx="6717781" cy="6858000"/>
          </a:xfrm>
          <a:prstGeom prst="rect">
            <a:avLst/>
          </a:prstGeom>
        </p:spPr>
      </p:pic>
      <p:pic>
        <p:nvPicPr>
          <p:cNvPr id="5" name="Picture 4"/>
          <p:cNvPicPr>
            <a:picLocks noChangeAspect="1"/>
          </p:cNvPicPr>
          <p:nvPr/>
        </p:nvPicPr>
        <p:blipFill>
          <a:blip r:embed="rId5"/>
          <a:stretch>
            <a:fillRect/>
          </a:stretch>
        </p:blipFill>
        <p:spPr>
          <a:xfrm>
            <a:off x="228860" y="6248401"/>
            <a:ext cx="1968500" cy="406400"/>
          </a:xfrm>
          <a:prstGeom prst="rect">
            <a:avLst/>
          </a:prstGeom>
        </p:spPr>
      </p:pic>
    </p:spTree>
    <p:extLst>
      <p:ext uri="{BB962C8B-B14F-4D97-AF65-F5344CB8AC3E}">
        <p14:creationId xmlns:p14="http://schemas.microsoft.com/office/powerpoint/2010/main" val="1400300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extBox 6"/>
          <p:cNvSpPr txBox="1"/>
          <p:nvPr/>
        </p:nvSpPr>
        <p:spPr>
          <a:xfrm>
            <a:off x="4935037" y="6202002"/>
            <a:ext cx="3963156" cy="523220"/>
          </a:xfrm>
          <a:prstGeom prst="rect">
            <a:avLst/>
          </a:prstGeom>
          <a:noFill/>
        </p:spPr>
        <p:txBody>
          <a:bodyPr wrap="square" rtlCol="0">
            <a:spAutoFit/>
          </a:bodyPr>
          <a:lstStyle/>
          <a:p>
            <a:r>
              <a:rPr lang="en-US" sz="1400" dirty="0">
                <a:latin typeface="Arial" charset="0"/>
                <a:ea typeface="Arial" charset="0"/>
                <a:cs typeface="Arial" charset="0"/>
              </a:rPr>
              <a:t>@NationalGalleryAus </a:t>
            </a:r>
            <a:br>
              <a:rPr lang="en-US" sz="1400" dirty="0">
                <a:latin typeface="Arial" charset="0"/>
                <a:ea typeface="Arial" charset="0"/>
                <a:cs typeface="Arial" charset="0"/>
              </a:rPr>
            </a:br>
            <a:r>
              <a:rPr lang="en-US" sz="1400" dirty="0">
                <a:latin typeface="Arial" charset="0"/>
                <a:ea typeface="Arial" charset="0"/>
                <a:cs typeface="Arial" charset="0"/>
              </a:rPr>
              <a:t>#NationalGalleryAus | #NationalGalleryLearning</a:t>
            </a:r>
          </a:p>
        </p:txBody>
      </p:sp>
      <p:pic>
        <p:nvPicPr>
          <p:cNvPr id="4" name="Picture 3" descr="A graffiti covered wall&#10;&#10;Description automatically generated">
            <a:extLst>
              <a:ext uri="{FF2B5EF4-FFF2-40B4-BE49-F238E27FC236}">
                <a16:creationId xmlns:a16="http://schemas.microsoft.com/office/drawing/2014/main" id="{A6A1F948-5CB6-4427-9956-B139BCA0BA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90422" y="240031"/>
            <a:ext cx="3963156" cy="5182210"/>
          </a:xfrm>
          <a:prstGeom prst="rect">
            <a:avLst/>
          </a:prstGeom>
        </p:spPr>
      </p:pic>
      <p:sp>
        <p:nvSpPr>
          <p:cNvPr id="5" name="TextBox 4">
            <a:extLst>
              <a:ext uri="{FF2B5EF4-FFF2-40B4-BE49-F238E27FC236}">
                <a16:creationId xmlns:a16="http://schemas.microsoft.com/office/drawing/2014/main" id="{C02851AB-467D-4136-857A-246B01F39CC6}"/>
              </a:ext>
            </a:extLst>
          </p:cNvPr>
          <p:cNvSpPr txBox="1"/>
          <p:nvPr/>
        </p:nvSpPr>
        <p:spPr>
          <a:xfrm>
            <a:off x="4935037" y="5648004"/>
            <a:ext cx="3963156" cy="553998"/>
          </a:xfrm>
          <a:prstGeom prst="rect">
            <a:avLst/>
          </a:prstGeom>
          <a:noFill/>
        </p:spPr>
        <p:txBody>
          <a:bodyPr wrap="square" rtlCol="0">
            <a:spAutoFit/>
          </a:bodyPr>
          <a:lstStyle/>
          <a:p>
            <a:pPr algn="l"/>
            <a:r>
              <a:rPr lang="en-AU" sz="1000" b="1" dirty="0">
                <a:solidFill>
                  <a:srgbClr val="231F20"/>
                </a:solidFill>
                <a:latin typeface="MarkPro-Bold" panose="020B0804020101010102" pitchFamily="34" charset="0"/>
              </a:rPr>
              <a:t>Cover slide: </a:t>
            </a:r>
            <a:r>
              <a:rPr lang="en-AU" sz="1000" b="1" i="0" u="none" strike="noStrike" baseline="0" dirty="0">
                <a:solidFill>
                  <a:srgbClr val="231F20"/>
                </a:solidFill>
                <a:latin typeface="MarkPro-Bold" panose="020B0804020101010102" pitchFamily="34" charset="0"/>
              </a:rPr>
              <a:t>Joan Mitchell </a:t>
            </a:r>
            <a:r>
              <a:rPr lang="en-AU" sz="1000" b="0" i="1" u="none" strike="noStrike" baseline="0" dirty="0">
                <a:solidFill>
                  <a:srgbClr val="231F20"/>
                </a:solidFill>
                <a:latin typeface="MarkPro-Italic" panose="020B0504020101010102" pitchFamily="34" charset="0"/>
              </a:rPr>
              <a:t>Little weeds II </a:t>
            </a:r>
            <a:r>
              <a:rPr lang="en-AU" sz="1000" b="0" i="0" u="none" strike="noStrike" baseline="0" dirty="0">
                <a:solidFill>
                  <a:srgbClr val="231F20"/>
                </a:solidFill>
                <a:latin typeface="MarkPro" panose="020B0504020101010102" pitchFamily="34" charset="0"/>
              </a:rPr>
              <a:t>(detail) 1992 National Gallery of Australia, Canberra Gift of Kenneth Tyler 2002 © Estate of Joan Mitchell</a:t>
            </a:r>
            <a:endParaRPr lang="en-AU" sz="1000" dirty="0"/>
          </a:p>
        </p:txBody>
      </p:sp>
    </p:spTree>
    <p:extLst>
      <p:ext uri="{BB962C8B-B14F-4D97-AF65-F5344CB8AC3E}">
        <p14:creationId xmlns:p14="http://schemas.microsoft.com/office/powerpoint/2010/main" val="337544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statue on top of a grass covered field&#10;&#10;Description automatically generated">
            <a:extLst>
              <a:ext uri="{FF2B5EF4-FFF2-40B4-BE49-F238E27FC236}">
                <a16:creationId xmlns:a16="http://schemas.microsoft.com/office/drawing/2014/main" id="{67DB506F-DEC6-4B4F-95C9-8D02680C2B5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3980" cy="6858000"/>
          </a:xfrm>
          <a:prstGeom prst="rect">
            <a:avLst/>
          </a:prstGeom>
        </p:spPr>
      </p:pic>
      <p:sp>
        <p:nvSpPr>
          <p:cNvPr id="5" name="TextBox 4">
            <a:extLst>
              <a:ext uri="{FF2B5EF4-FFF2-40B4-BE49-F238E27FC236}">
                <a16:creationId xmlns:a16="http://schemas.microsoft.com/office/drawing/2014/main" id="{F9B1E6FE-4AAB-4BE6-94E8-FF040629F5C7}"/>
              </a:ext>
            </a:extLst>
          </p:cNvPr>
          <p:cNvSpPr txBox="1"/>
          <p:nvPr/>
        </p:nvSpPr>
        <p:spPr>
          <a:xfrm>
            <a:off x="164650" y="3821723"/>
            <a:ext cx="3657073" cy="2870399"/>
          </a:xfrm>
          <a:prstGeom prst="rect">
            <a:avLst/>
          </a:prstGeom>
          <a:noFill/>
        </p:spPr>
        <p:txBody>
          <a:bodyPr wrap="square" rtlCol="0">
            <a:spAutoFit/>
          </a:bodyPr>
          <a:lstStyle/>
          <a:p>
            <a:r>
              <a:rPr lang="en-AU" sz="2000" b="1" dirty="0">
                <a:solidFill>
                  <a:schemeClr val="bg1"/>
                </a:solidFill>
                <a:latin typeface="Arial" charset="0"/>
                <a:ea typeface="Arial" charset="0"/>
                <a:cs typeface="Arial" charset="0"/>
              </a:rPr>
              <a:t>The National Gallery of Australia acknowledges </a:t>
            </a:r>
            <a:br>
              <a:rPr lang="en-AU" sz="2000" b="1" dirty="0">
                <a:solidFill>
                  <a:schemeClr val="bg1"/>
                </a:solidFill>
                <a:latin typeface="Arial" charset="0"/>
                <a:ea typeface="Arial" charset="0"/>
                <a:cs typeface="Arial" charset="0"/>
              </a:rPr>
            </a:br>
            <a:r>
              <a:rPr lang="en-AU" sz="2000" b="1" dirty="0">
                <a:solidFill>
                  <a:schemeClr val="bg1"/>
                </a:solidFill>
                <a:latin typeface="Arial" charset="0"/>
                <a:ea typeface="Arial" charset="0"/>
                <a:cs typeface="Arial" charset="0"/>
              </a:rPr>
              <a:t>the Ngunnawal and Ngambri peoples, the traditional custodians of the Canberra region, and recognises </a:t>
            </a:r>
            <a:br>
              <a:rPr lang="en-AU" sz="2000" b="1" dirty="0">
                <a:solidFill>
                  <a:schemeClr val="bg1"/>
                </a:solidFill>
                <a:latin typeface="Arial" charset="0"/>
                <a:ea typeface="Arial" charset="0"/>
                <a:cs typeface="Arial" charset="0"/>
              </a:rPr>
            </a:br>
            <a:r>
              <a:rPr lang="en-AU" sz="2000" b="1" dirty="0">
                <a:solidFill>
                  <a:schemeClr val="bg1"/>
                </a:solidFill>
                <a:latin typeface="Arial" charset="0"/>
                <a:ea typeface="Arial" charset="0"/>
                <a:cs typeface="Arial" charset="0"/>
              </a:rPr>
              <a:t>their continuous connection to culture, community </a:t>
            </a:r>
            <a:br>
              <a:rPr lang="en-AU" sz="2000" b="1" dirty="0">
                <a:solidFill>
                  <a:schemeClr val="bg1"/>
                </a:solidFill>
                <a:latin typeface="Arial" charset="0"/>
                <a:ea typeface="Arial" charset="0"/>
                <a:cs typeface="Arial" charset="0"/>
              </a:rPr>
            </a:br>
            <a:r>
              <a:rPr lang="en-AU" sz="2000" b="1" dirty="0">
                <a:solidFill>
                  <a:schemeClr val="bg1"/>
                </a:solidFill>
                <a:latin typeface="Arial" charset="0"/>
                <a:ea typeface="Arial" charset="0"/>
                <a:cs typeface="Arial" charset="0"/>
              </a:rPr>
              <a:t>and Country. </a:t>
            </a:r>
          </a:p>
        </p:txBody>
      </p:sp>
      <p:sp>
        <p:nvSpPr>
          <p:cNvPr id="6" name="TextBox 5"/>
          <p:cNvSpPr txBox="1"/>
          <p:nvPr/>
        </p:nvSpPr>
        <p:spPr>
          <a:xfrm>
            <a:off x="4405086" y="6300182"/>
            <a:ext cx="4505117" cy="338554"/>
          </a:xfrm>
          <a:prstGeom prst="rect">
            <a:avLst/>
          </a:prstGeom>
          <a:noFill/>
        </p:spPr>
        <p:txBody>
          <a:bodyPr wrap="square" rtlCol="0">
            <a:spAutoFit/>
          </a:bodyPr>
          <a:lstStyle/>
          <a:p>
            <a:pPr lvl="0"/>
            <a:r>
              <a:rPr lang="en-AU" sz="800" b="1" dirty="0">
                <a:solidFill>
                  <a:schemeClr val="bg1"/>
                </a:solidFill>
                <a:latin typeface="Arial" charset="0"/>
                <a:ea typeface="Arial" charset="0"/>
                <a:cs typeface="Arial" charset="0"/>
              </a:rPr>
              <a:t>Thanakupi</a:t>
            </a:r>
            <a:r>
              <a:rPr lang="en-AU" sz="800" dirty="0">
                <a:solidFill>
                  <a:schemeClr val="bg1"/>
                </a:solidFill>
                <a:latin typeface="Arial" charset="0"/>
                <a:ea typeface="Arial" charset="0"/>
                <a:cs typeface="Arial" charset="0"/>
              </a:rPr>
              <a:t> </a:t>
            </a:r>
            <a:r>
              <a:rPr lang="en-AU" sz="800" i="1" dirty="0">
                <a:solidFill>
                  <a:schemeClr val="bg1"/>
                </a:solidFill>
                <a:latin typeface="Arial" charset="0"/>
                <a:ea typeface="Arial" charset="0"/>
                <a:cs typeface="Arial" charset="0"/>
              </a:rPr>
              <a:t>Eran</a:t>
            </a:r>
            <a:r>
              <a:rPr lang="en-AU" sz="800" dirty="0">
                <a:solidFill>
                  <a:schemeClr val="bg1"/>
                </a:solidFill>
                <a:latin typeface="Arial" charset="0"/>
                <a:ea typeface="Arial" charset="0"/>
                <a:cs typeface="Arial" charset="0"/>
              </a:rPr>
              <a:t> 2010, National Gallery of Australia, Canberra, acquired through the Founding Donors' Fund 2010 © the estate of the artist, licensed by Aboriginal Artists Agency Ltd</a:t>
            </a:r>
            <a:r>
              <a:rPr lang="en-GB" sz="800" dirty="0">
                <a:solidFill>
                  <a:schemeClr val="bg1"/>
                </a:solidFill>
                <a:latin typeface="Arial" charset="0"/>
                <a:ea typeface="Arial" charset="0"/>
                <a:cs typeface="Arial" charset="0"/>
              </a:rPr>
              <a:t> </a:t>
            </a:r>
          </a:p>
        </p:txBody>
      </p:sp>
    </p:spTree>
    <p:extLst>
      <p:ext uri="{BB962C8B-B14F-4D97-AF65-F5344CB8AC3E}">
        <p14:creationId xmlns:p14="http://schemas.microsoft.com/office/powerpoint/2010/main" val="4127026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TextBox 2"/>
          <p:cNvSpPr txBox="1"/>
          <p:nvPr/>
        </p:nvSpPr>
        <p:spPr>
          <a:xfrm>
            <a:off x="0" y="1"/>
            <a:ext cx="9144000" cy="6857999"/>
          </a:xfrm>
          <a:prstGeom prst="rect">
            <a:avLst/>
          </a:prstGeom>
          <a:solidFill>
            <a:srgbClr val="D54410"/>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6EB69736-6BDD-44D8-9A13-7F4D00CE3E82}"/>
              </a:ext>
            </a:extLst>
          </p:cNvPr>
          <p:cNvSpPr txBox="1"/>
          <p:nvPr/>
        </p:nvSpPr>
        <p:spPr>
          <a:xfrm>
            <a:off x="233615" y="248717"/>
            <a:ext cx="5346569" cy="2123658"/>
          </a:xfrm>
          <a:prstGeom prst="rect">
            <a:avLst/>
          </a:prstGeom>
          <a:noFill/>
        </p:spPr>
        <p:txBody>
          <a:bodyPr wrap="square" rtlCol="0">
            <a:spAutoFit/>
          </a:bodyPr>
          <a:lstStyle/>
          <a:p>
            <a:pPr marL="7938" indent="-7938"/>
            <a:r>
              <a:rPr lang="en-AU" sz="4400" dirty="0">
                <a:solidFill>
                  <a:schemeClr val="bg1"/>
                </a:solidFill>
                <a:latin typeface="Arial" charset="0"/>
                <a:ea typeface="Arial" charset="0"/>
                <a:cs typeface="Arial" charset="0"/>
              </a:rPr>
              <a:t>What will we see </a:t>
            </a:r>
            <a:br>
              <a:rPr lang="en-AU" sz="4400" dirty="0">
                <a:solidFill>
                  <a:schemeClr val="bg1"/>
                </a:solidFill>
                <a:latin typeface="Arial" charset="0"/>
                <a:ea typeface="Arial" charset="0"/>
                <a:cs typeface="Arial" charset="0"/>
              </a:rPr>
            </a:br>
            <a:r>
              <a:rPr lang="en-AU" sz="4400" dirty="0">
                <a:solidFill>
                  <a:schemeClr val="bg1"/>
                </a:solidFill>
                <a:latin typeface="Arial" charset="0"/>
                <a:ea typeface="Arial" charset="0"/>
                <a:cs typeface="Arial" charset="0"/>
              </a:rPr>
              <a:t>at the National Gallery of Australia?</a:t>
            </a:r>
          </a:p>
        </p:txBody>
      </p:sp>
    </p:spTree>
    <p:extLst>
      <p:ext uri="{BB962C8B-B14F-4D97-AF65-F5344CB8AC3E}">
        <p14:creationId xmlns:p14="http://schemas.microsoft.com/office/powerpoint/2010/main" val="2087143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indoor, room, table, living&#10;&#10;Description automatically generated">
            <a:extLst>
              <a:ext uri="{FF2B5EF4-FFF2-40B4-BE49-F238E27FC236}">
                <a16:creationId xmlns:a16="http://schemas.microsoft.com/office/drawing/2014/main" id="{E37F2D30-DD56-4B26-B2B8-5FC7B936FD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b="-1"/>
          <a:stretch/>
        </p:blipFill>
        <p:spPr>
          <a:xfrm>
            <a:off x="20" y="10"/>
            <a:ext cx="9143980" cy="6857990"/>
          </a:xfrm>
          <a:prstGeom prst="rect">
            <a:avLst/>
          </a:prstGeom>
        </p:spPr>
      </p:pic>
      <p:sp>
        <p:nvSpPr>
          <p:cNvPr id="6" name="TextBox 5"/>
          <p:cNvSpPr txBox="1"/>
          <p:nvPr/>
        </p:nvSpPr>
        <p:spPr>
          <a:xfrm>
            <a:off x="328256" y="6300182"/>
            <a:ext cx="4243754" cy="461665"/>
          </a:xfrm>
          <a:prstGeom prst="rect">
            <a:avLst/>
          </a:prstGeom>
          <a:noFill/>
        </p:spPr>
        <p:txBody>
          <a:bodyPr wrap="square" rtlCol="0">
            <a:spAutoFit/>
          </a:bodyPr>
          <a:lstStyle/>
          <a:p>
            <a:br>
              <a:rPr lang="en-AU" sz="800" dirty="0">
                <a:solidFill>
                  <a:schemeClr val="tx1">
                    <a:lumMod val="75000"/>
                    <a:lumOff val="25000"/>
                  </a:schemeClr>
                </a:solidFill>
                <a:latin typeface="Arial" charset="0"/>
                <a:ea typeface="Arial" charset="0"/>
                <a:cs typeface="Arial" charset="0"/>
              </a:rPr>
            </a:br>
            <a:r>
              <a:rPr lang="en-AU" sz="800" dirty="0">
                <a:solidFill>
                  <a:schemeClr val="tx1">
                    <a:lumMod val="75000"/>
                    <a:lumOff val="25000"/>
                  </a:schemeClr>
                </a:solidFill>
                <a:latin typeface="Arial" charset="0"/>
                <a:ea typeface="Arial" charset="0"/>
                <a:cs typeface="Arial" charset="0"/>
              </a:rPr>
              <a:t>Installation view of Asian art display </a:t>
            </a:r>
            <a:r>
              <a:rPr lang="en-AU" sz="800" i="1" dirty="0">
                <a:solidFill>
                  <a:schemeClr val="tx1">
                    <a:lumMod val="75000"/>
                    <a:lumOff val="25000"/>
                  </a:schemeClr>
                </a:solidFill>
                <a:latin typeface="Arial" charset="0"/>
                <a:ea typeface="Arial" charset="0"/>
                <a:cs typeface="Arial" charset="0"/>
              </a:rPr>
              <a:t>Devotion, Nature, People and Time 2020.</a:t>
            </a:r>
            <a:endParaRPr lang="en-GB" sz="800" i="1" dirty="0">
              <a:solidFill>
                <a:schemeClr val="tx1">
                  <a:lumMod val="75000"/>
                  <a:lumOff val="25000"/>
                </a:schemeClr>
              </a:solidFill>
              <a:latin typeface="Arial" charset="0"/>
              <a:ea typeface="Arial" charset="0"/>
              <a:cs typeface="Arial" charset="0"/>
            </a:endParaRPr>
          </a:p>
          <a:p>
            <a:pPr lvl="0"/>
            <a:endParaRPr lang="en-GB" sz="800" i="1" dirty="0">
              <a:solidFill>
                <a:schemeClr val="tx1">
                  <a:lumMod val="75000"/>
                  <a:lumOff val="25000"/>
                </a:schemeClr>
              </a:solidFill>
              <a:latin typeface="Arial" charset="0"/>
              <a:ea typeface="Arial" charset="0"/>
              <a:cs typeface="Arial" charset="0"/>
            </a:endParaRPr>
          </a:p>
        </p:txBody>
      </p:sp>
    </p:spTree>
    <p:extLst>
      <p:ext uri="{BB962C8B-B14F-4D97-AF65-F5344CB8AC3E}">
        <p14:creationId xmlns:p14="http://schemas.microsoft.com/office/powerpoint/2010/main" val="2504412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descr="A person standing posing for the camera&#10;&#10;Description automatically generated">
            <a:extLst>
              <a:ext uri="{FF2B5EF4-FFF2-40B4-BE49-F238E27FC236}">
                <a16:creationId xmlns:a16="http://schemas.microsoft.com/office/drawing/2014/main" id="{B9CDE0E8-A257-42D3-A8C3-2A91542898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9120" y="738865"/>
            <a:ext cx="1882365" cy="1882365"/>
          </a:xfrm>
          <a:prstGeom prst="rect">
            <a:avLst/>
          </a:prstGeom>
        </p:spPr>
      </p:pic>
      <p:pic>
        <p:nvPicPr>
          <p:cNvPr id="20" name="Picture 19" descr="A girl posing for a picture&#10;&#10;Description automatically generated">
            <a:extLst>
              <a:ext uri="{FF2B5EF4-FFF2-40B4-BE49-F238E27FC236}">
                <a16:creationId xmlns:a16="http://schemas.microsoft.com/office/drawing/2014/main" id="{73067072-5DCC-47D8-9F87-D9CDB53B478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52024" y="738865"/>
            <a:ext cx="1882365" cy="1882365"/>
          </a:xfrm>
          <a:prstGeom prst="rect">
            <a:avLst/>
          </a:prstGeom>
        </p:spPr>
      </p:pic>
      <p:pic>
        <p:nvPicPr>
          <p:cNvPr id="21" name="Picture 20" descr="A person standing in front of a sign&#10;&#10;Description automatically generated">
            <a:extLst>
              <a:ext uri="{FF2B5EF4-FFF2-40B4-BE49-F238E27FC236}">
                <a16:creationId xmlns:a16="http://schemas.microsoft.com/office/drawing/2014/main" id="{590CE130-E761-4FF8-BF7D-866AB2326D6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754929" y="750990"/>
            <a:ext cx="1870241" cy="1870241"/>
          </a:xfrm>
          <a:prstGeom prst="rect">
            <a:avLst/>
          </a:prstGeom>
        </p:spPr>
      </p:pic>
      <p:pic>
        <p:nvPicPr>
          <p:cNvPr id="22" name="Picture 21" descr="A person looking at the camera&#10;&#10;Description automatically generated">
            <a:extLst>
              <a:ext uri="{FF2B5EF4-FFF2-40B4-BE49-F238E27FC236}">
                <a16:creationId xmlns:a16="http://schemas.microsoft.com/office/drawing/2014/main" id="{EDFBC624-DE0C-4F50-974A-2BDB68AA15C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553072" y="3583872"/>
            <a:ext cx="1882365" cy="1882365"/>
          </a:xfrm>
          <a:prstGeom prst="rect">
            <a:avLst/>
          </a:prstGeom>
        </p:spPr>
      </p:pic>
      <p:pic>
        <p:nvPicPr>
          <p:cNvPr id="23" name="Picture 22" descr="A picture containing outdoor, standing, woman, brown&#10;&#10;Description automatically generated">
            <a:extLst>
              <a:ext uri="{FF2B5EF4-FFF2-40B4-BE49-F238E27FC236}">
                <a16:creationId xmlns:a16="http://schemas.microsoft.com/office/drawing/2014/main" id="{CD6A3A7B-98FB-45E0-8D02-A4097ABF8C4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945707" y="716306"/>
            <a:ext cx="1882364" cy="1882364"/>
          </a:xfrm>
          <a:prstGeom prst="rect">
            <a:avLst/>
          </a:prstGeom>
        </p:spPr>
      </p:pic>
      <p:sp>
        <p:nvSpPr>
          <p:cNvPr id="24" name="TextBox 23">
            <a:extLst>
              <a:ext uri="{FF2B5EF4-FFF2-40B4-BE49-F238E27FC236}">
                <a16:creationId xmlns:a16="http://schemas.microsoft.com/office/drawing/2014/main" id="{4259B6F0-247E-44D6-AA4D-80C426B5BB07}"/>
              </a:ext>
            </a:extLst>
          </p:cNvPr>
          <p:cNvSpPr txBox="1"/>
          <p:nvPr/>
        </p:nvSpPr>
        <p:spPr>
          <a:xfrm>
            <a:off x="349120" y="2722929"/>
            <a:ext cx="1270007" cy="307777"/>
          </a:xfrm>
          <a:prstGeom prst="rect">
            <a:avLst/>
          </a:prstGeom>
          <a:noFill/>
        </p:spPr>
        <p:txBody>
          <a:bodyPr wrap="square" rtlCol="0">
            <a:spAutoFit/>
          </a:bodyPr>
          <a:lstStyle/>
          <a:p>
            <a:r>
              <a:rPr lang="en-AU" sz="1400" dirty="0">
                <a:latin typeface="Arial" charset="0"/>
                <a:ea typeface="Arial" charset="0"/>
                <a:cs typeface="Arial" charset="0"/>
                <a:hlinkClick r:id="rId8" invalidUrl="https://artsearch.nga.gov.au/search.cfm?view_select=1&amp;order_select=1&amp;keyword=john olsen&amp;showrows=40&amp;simple_select=3&amp;srchmeth=1"/>
              </a:rPr>
              <a:t>John Olsen</a:t>
            </a:r>
            <a:endParaRPr lang="en-AU" sz="1400" dirty="0">
              <a:latin typeface="Arial" charset="0"/>
              <a:ea typeface="Arial" charset="0"/>
              <a:cs typeface="Arial" charset="0"/>
            </a:endParaRPr>
          </a:p>
        </p:txBody>
      </p:sp>
      <p:sp>
        <p:nvSpPr>
          <p:cNvPr id="25" name="TextBox 24">
            <a:extLst>
              <a:ext uri="{FF2B5EF4-FFF2-40B4-BE49-F238E27FC236}">
                <a16:creationId xmlns:a16="http://schemas.microsoft.com/office/drawing/2014/main" id="{BA5E273D-256F-42F7-A1F7-592D4276BD99}"/>
              </a:ext>
            </a:extLst>
          </p:cNvPr>
          <p:cNvSpPr txBox="1"/>
          <p:nvPr/>
        </p:nvSpPr>
        <p:spPr>
          <a:xfrm>
            <a:off x="6945706" y="2722929"/>
            <a:ext cx="1700467" cy="307777"/>
          </a:xfrm>
          <a:prstGeom prst="rect">
            <a:avLst/>
          </a:prstGeom>
          <a:noFill/>
        </p:spPr>
        <p:txBody>
          <a:bodyPr wrap="square" rtlCol="0">
            <a:spAutoFit/>
          </a:bodyPr>
          <a:lstStyle/>
          <a:p>
            <a:r>
              <a:rPr lang="en-AU" sz="1400" dirty="0">
                <a:latin typeface="Arial" charset="0"/>
                <a:ea typeface="Arial" charset="0"/>
                <a:cs typeface="Arial" charset="0"/>
                <a:hlinkClick r:id="rId9"/>
              </a:rPr>
              <a:t>Patricia Piccinini</a:t>
            </a:r>
            <a:endParaRPr lang="en-AU" sz="1400" dirty="0">
              <a:latin typeface="Arial" charset="0"/>
              <a:ea typeface="Arial" charset="0"/>
              <a:cs typeface="Arial" charset="0"/>
            </a:endParaRPr>
          </a:p>
        </p:txBody>
      </p:sp>
      <p:sp>
        <p:nvSpPr>
          <p:cNvPr id="26" name="TextBox 25">
            <a:extLst>
              <a:ext uri="{FF2B5EF4-FFF2-40B4-BE49-F238E27FC236}">
                <a16:creationId xmlns:a16="http://schemas.microsoft.com/office/drawing/2014/main" id="{D926D781-2E0D-40A8-827A-38CEA4DF4A5C}"/>
              </a:ext>
            </a:extLst>
          </p:cNvPr>
          <p:cNvSpPr txBox="1"/>
          <p:nvPr/>
        </p:nvSpPr>
        <p:spPr>
          <a:xfrm>
            <a:off x="2552021" y="5592474"/>
            <a:ext cx="1487416" cy="307777"/>
          </a:xfrm>
          <a:prstGeom prst="rect">
            <a:avLst/>
          </a:prstGeom>
          <a:noFill/>
        </p:spPr>
        <p:txBody>
          <a:bodyPr wrap="square" rtlCol="0">
            <a:spAutoFit/>
          </a:bodyPr>
          <a:lstStyle/>
          <a:p>
            <a:r>
              <a:rPr lang="en-AU" sz="1400" dirty="0">
                <a:latin typeface="Arial" charset="0"/>
                <a:ea typeface="Arial" charset="0"/>
                <a:cs typeface="Arial" charset="0"/>
                <a:hlinkClick r:id="rId10"/>
              </a:rPr>
              <a:t>Karla Dickens</a:t>
            </a:r>
            <a:endParaRPr lang="en-AU" sz="1400" dirty="0">
              <a:latin typeface="Arial" charset="0"/>
              <a:ea typeface="Arial" charset="0"/>
              <a:cs typeface="Arial" charset="0"/>
            </a:endParaRPr>
          </a:p>
        </p:txBody>
      </p:sp>
      <p:sp>
        <p:nvSpPr>
          <p:cNvPr id="27" name="TextBox 26">
            <a:extLst>
              <a:ext uri="{FF2B5EF4-FFF2-40B4-BE49-F238E27FC236}">
                <a16:creationId xmlns:a16="http://schemas.microsoft.com/office/drawing/2014/main" id="{D72023A9-9356-462A-A678-0A5112D0FA4B}"/>
              </a:ext>
            </a:extLst>
          </p:cNvPr>
          <p:cNvSpPr txBox="1"/>
          <p:nvPr/>
        </p:nvSpPr>
        <p:spPr>
          <a:xfrm>
            <a:off x="6945707" y="5592474"/>
            <a:ext cx="1472797" cy="307777"/>
          </a:xfrm>
          <a:prstGeom prst="rect">
            <a:avLst/>
          </a:prstGeom>
          <a:noFill/>
        </p:spPr>
        <p:txBody>
          <a:bodyPr wrap="square" rtlCol="0">
            <a:spAutoFit/>
          </a:bodyPr>
          <a:lstStyle/>
          <a:p>
            <a:r>
              <a:rPr lang="en-AU" sz="1400" dirty="0">
                <a:latin typeface="Arial" charset="0"/>
                <a:ea typeface="Arial" charset="0"/>
                <a:cs typeface="Arial" charset="0"/>
                <a:hlinkClick r:id="rId11"/>
              </a:rPr>
              <a:t>James Turrell</a:t>
            </a:r>
            <a:endParaRPr lang="en-AU" sz="1400" dirty="0">
              <a:latin typeface="Arial" charset="0"/>
              <a:ea typeface="Arial" charset="0"/>
              <a:cs typeface="Arial" charset="0"/>
            </a:endParaRPr>
          </a:p>
        </p:txBody>
      </p:sp>
      <p:sp>
        <p:nvSpPr>
          <p:cNvPr id="28" name="TextBox 27">
            <a:extLst>
              <a:ext uri="{FF2B5EF4-FFF2-40B4-BE49-F238E27FC236}">
                <a16:creationId xmlns:a16="http://schemas.microsoft.com/office/drawing/2014/main" id="{3D376107-99DD-4E58-8C2B-05684E4AAC7E}"/>
              </a:ext>
            </a:extLst>
          </p:cNvPr>
          <p:cNvSpPr txBox="1"/>
          <p:nvPr/>
        </p:nvSpPr>
        <p:spPr>
          <a:xfrm>
            <a:off x="2552023" y="2738870"/>
            <a:ext cx="1422527" cy="307777"/>
          </a:xfrm>
          <a:prstGeom prst="rect">
            <a:avLst/>
          </a:prstGeom>
          <a:noFill/>
        </p:spPr>
        <p:txBody>
          <a:bodyPr wrap="square" rtlCol="0">
            <a:spAutoFit/>
          </a:bodyPr>
          <a:lstStyle/>
          <a:p>
            <a:r>
              <a:rPr lang="en-AU" sz="1400" dirty="0">
                <a:latin typeface="Arial" charset="0"/>
                <a:ea typeface="Arial" charset="0"/>
                <a:cs typeface="Arial" charset="0"/>
                <a:hlinkClick r:id="rId12"/>
              </a:rPr>
              <a:t>Kate Beynon</a:t>
            </a:r>
            <a:endParaRPr lang="en-AU" sz="1400" dirty="0">
              <a:latin typeface="Arial" charset="0"/>
              <a:ea typeface="Arial" charset="0"/>
              <a:cs typeface="Arial" charset="0"/>
            </a:endParaRPr>
          </a:p>
        </p:txBody>
      </p:sp>
      <p:sp>
        <p:nvSpPr>
          <p:cNvPr id="29" name="TextBox 28">
            <a:extLst>
              <a:ext uri="{FF2B5EF4-FFF2-40B4-BE49-F238E27FC236}">
                <a16:creationId xmlns:a16="http://schemas.microsoft.com/office/drawing/2014/main" id="{1DDD27B4-6E16-46AF-8B4E-C682080FD39E}"/>
              </a:ext>
            </a:extLst>
          </p:cNvPr>
          <p:cNvSpPr txBox="1"/>
          <p:nvPr/>
        </p:nvSpPr>
        <p:spPr>
          <a:xfrm>
            <a:off x="4754927" y="2731738"/>
            <a:ext cx="1630532" cy="307777"/>
          </a:xfrm>
          <a:prstGeom prst="rect">
            <a:avLst/>
          </a:prstGeom>
          <a:noFill/>
        </p:spPr>
        <p:txBody>
          <a:bodyPr wrap="square" rtlCol="0">
            <a:spAutoFit/>
          </a:bodyPr>
          <a:lstStyle/>
          <a:p>
            <a:r>
              <a:rPr lang="en-AU" sz="1400" dirty="0">
                <a:latin typeface="Arial" charset="0"/>
                <a:ea typeface="Arial" charset="0"/>
                <a:cs typeface="Arial" charset="0"/>
                <a:hlinkClick r:id="rId13"/>
              </a:rPr>
              <a:t>Vernon Ah Kee</a:t>
            </a:r>
            <a:endParaRPr lang="en-AU" sz="1400" dirty="0">
              <a:latin typeface="Arial" charset="0"/>
              <a:ea typeface="Arial" charset="0"/>
              <a:cs typeface="Arial" charset="0"/>
            </a:endParaRPr>
          </a:p>
        </p:txBody>
      </p:sp>
      <p:pic>
        <p:nvPicPr>
          <p:cNvPr id="30" name="Picture 29" descr="A picture containing outdoor, person, man, water&#10;&#10;Description automatically generated">
            <a:extLst>
              <a:ext uri="{FF2B5EF4-FFF2-40B4-BE49-F238E27FC236}">
                <a16:creationId xmlns:a16="http://schemas.microsoft.com/office/drawing/2014/main" id="{6A6E22E5-F2D5-4500-8E03-DEA46B2782DB}"/>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b="-313"/>
          <a:stretch/>
        </p:blipFill>
        <p:spPr>
          <a:xfrm>
            <a:off x="4754926" y="3595179"/>
            <a:ext cx="1882364" cy="1882364"/>
          </a:xfrm>
          <a:prstGeom prst="rect">
            <a:avLst/>
          </a:prstGeom>
        </p:spPr>
      </p:pic>
      <p:sp>
        <p:nvSpPr>
          <p:cNvPr id="31" name="TextBox 30">
            <a:extLst>
              <a:ext uri="{FF2B5EF4-FFF2-40B4-BE49-F238E27FC236}">
                <a16:creationId xmlns:a16="http://schemas.microsoft.com/office/drawing/2014/main" id="{E827ADDD-4750-4189-B325-BFC830852323}"/>
              </a:ext>
            </a:extLst>
          </p:cNvPr>
          <p:cNvSpPr txBox="1"/>
          <p:nvPr/>
        </p:nvSpPr>
        <p:spPr>
          <a:xfrm>
            <a:off x="323473" y="5594603"/>
            <a:ext cx="1513577" cy="307777"/>
          </a:xfrm>
          <a:prstGeom prst="rect">
            <a:avLst/>
          </a:prstGeom>
          <a:noFill/>
        </p:spPr>
        <p:txBody>
          <a:bodyPr wrap="square" rtlCol="0">
            <a:spAutoFit/>
          </a:bodyPr>
          <a:lstStyle/>
          <a:p>
            <a:r>
              <a:rPr lang="en-AU" sz="1400" dirty="0">
                <a:latin typeface="Arial" charset="0"/>
                <a:ea typeface="Arial" charset="0"/>
                <a:cs typeface="Arial" charset="0"/>
                <a:hlinkClick r:id="rId15"/>
              </a:rPr>
              <a:t>Yayoi Kusama</a:t>
            </a:r>
            <a:endParaRPr lang="en-AU" sz="1400" dirty="0">
              <a:latin typeface="Arial" charset="0"/>
              <a:ea typeface="Arial" charset="0"/>
              <a:cs typeface="Arial" charset="0"/>
            </a:endParaRPr>
          </a:p>
        </p:txBody>
      </p:sp>
      <p:sp>
        <p:nvSpPr>
          <p:cNvPr id="32" name="TextBox 31">
            <a:extLst>
              <a:ext uri="{FF2B5EF4-FFF2-40B4-BE49-F238E27FC236}">
                <a16:creationId xmlns:a16="http://schemas.microsoft.com/office/drawing/2014/main" id="{6C0247A6-4C1F-448D-87DC-956522F8AABC}"/>
              </a:ext>
            </a:extLst>
          </p:cNvPr>
          <p:cNvSpPr txBox="1"/>
          <p:nvPr/>
        </p:nvSpPr>
        <p:spPr>
          <a:xfrm>
            <a:off x="4754928" y="5592474"/>
            <a:ext cx="1534779" cy="307777"/>
          </a:xfrm>
          <a:prstGeom prst="rect">
            <a:avLst/>
          </a:prstGeom>
          <a:noFill/>
        </p:spPr>
        <p:txBody>
          <a:bodyPr wrap="square" rtlCol="0">
            <a:spAutoFit/>
          </a:bodyPr>
          <a:lstStyle/>
          <a:p>
            <a:r>
              <a:rPr lang="en-AU" sz="1400" dirty="0">
                <a:latin typeface="Arial" charset="0"/>
                <a:ea typeface="Arial" charset="0"/>
                <a:cs typeface="Arial" charset="0"/>
                <a:hlinkClick r:id="rId16"/>
              </a:rPr>
              <a:t>Fujiko Nakaya</a:t>
            </a:r>
            <a:endParaRPr lang="en-AU" sz="1400" dirty="0">
              <a:latin typeface="Arial" charset="0"/>
              <a:ea typeface="Arial" charset="0"/>
              <a:cs typeface="Arial" charset="0"/>
            </a:endParaRPr>
          </a:p>
        </p:txBody>
      </p:sp>
      <p:pic>
        <p:nvPicPr>
          <p:cNvPr id="33" name="Picture 32">
            <a:extLst>
              <a:ext uri="{FF2B5EF4-FFF2-40B4-BE49-F238E27FC236}">
                <a16:creationId xmlns:a16="http://schemas.microsoft.com/office/drawing/2014/main" id="{FF7CECC7-73E7-4138-94CA-45E98CD3CE1E}"/>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349120" y="3595181"/>
            <a:ext cx="1882365" cy="1882365"/>
          </a:xfrm>
          <a:prstGeom prst="rect">
            <a:avLst/>
          </a:prstGeom>
        </p:spPr>
      </p:pic>
      <p:pic>
        <p:nvPicPr>
          <p:cNvPr id="34" name="Picture 33">
            <a:extLst>
              <a:ext uri="{FF2B5EF4-FFF2-40B4-BE49-F238E27FC236}">
                <a16:creationId xmlns:a16="http://schemas.microsoft.com/office/drawing/2014/main" id="{136F48FC-25C8-47C8-80CF-2283569A3004}"/>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l="4286" t="7041" r="44622" b="15902"/>
          <a:stretch/>
        </p:blipFill>
        <p:spPr>
          <a:xfrm>
            <a:off x="6956783" y="3595181"/>
            <a:ext cx="1882365" cy="1882365"/>
          </a:xfrm>
          <a:prstGeom prst="rect">
            <a:avLst/>
          </a:prstGeom>
        </p:spPr>
      </p:pic>
    </p:spTree>
    <p:extLst>
      <p:ext uri="{BB962C8B-B14F-4D97-AF65-F5344CB8AC3E}">
        <p14:creationId xmlns:p14="http://schemas.microsoft.com/office/powerpoint/2010/main" val="246271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7C89A3AA-8A0E-43B0-A863-4D5115FDB8B9}"/>
              </a:ext>
            </a:extLst>
          </p:cNvPr>
          <p:cNvSpPr txBox="1"/>
          <p:nvPr/>
        </p:nvSpPr>
        <p:spPr>
          <a:xfrm>
            <a:off x="0" y="6238753"/>
            <a:ext cx="4479403" cy="461665"/>
          </a:xfrm>
          <a:prstGeom prst="rect">
            <a:avLst/>
          </a:prstGeom>
          <a:noFill/>
        </p:spPr>
        <p:txBody>
          <a:bodyPr wrap="square" rtlCol="0">
            <a:spAutoFit/>
          </a:bodyPr>
          <a:lstStyle/>
          <a:p>
            <a:r>
              <a:rPr lang="en-AU" sz="800" dirty="0">
                <a:solidFill>
                  <a:schemeClr val="bg1"/>
                </a:solidFill>
                <a:latin typeface="+mj-lt"/>
              </a:rPr>
              <a:t>Installation view of an educator with </a:t>
            </a:r>
            <a:r>
              <a:rPr lang="en-AU" sz="800" b="1" dirty="0">
                <a:solidFill>
                  <a:schemeClr val="bg1"/>
                </a:solidFill>
                <a:latin typeface="+mj-lt"/>
              </a:rPr>
              <a:t>Emily Kame Kngwarreye  </a:t>
            </a:r>
            <a:r>
              <a:rPr lang="en-AU" sz="800" i="1" dirty="0">
                <a:solidFill>
                  <a:schemeClr val="bg1"/>
                </a:solidFill>
                <a:latin typeface="+mj-lt"/>
              </a:rPr>
              <a:t>The Alhalkere Suite</a:t>
            </a:r>
            <a:r>
              <a:rPr lang="en-AU" sz="800" dirty="0">
                <a:solidFill>
                  <a:schemeClr val="bg1"/>
                </a:solidFill>
                <a:latin typeface="+mj-lt"/>
              </a:rPr>
              <a:t>, 1993</a:t>
            </a:r>
            <a:r>
              <a:rPr lang="en-AU" sz="800" b="1" dirty="0">
                <a:solidFill>
                  <a:schemeClr val="bg1"/>
                </a:solidFill>
                <a:latin typeface="+mj-lt"/>
              </a:rPr>
              <a:t>, National Gallery of Australia, Canberra, purchased 1993, </a:t>
            </a:r>
            <a:r>
              <a:rPr lang="en-AU" sz="800" b="0" i="0" dirty="0">
                <a:solidFill>
                  <a:schemeClr val="bg1"/>
                </a:solidFill>
                <a:effectLst/>
                <a:latin typeface="+mj-lt"/>
              </a:rPr>
              <a:t>© Emily Kame Kngwarreye/Copyright Agency</a:t>
            </a:r>
            <a:r>
              <a:rPr lang="en-AU" sz="800" b="1" dirty="0">
                <a:solidFill>
                  <a:schemeClr val="bg1"/>
                </a:solidFill>
                <a:latin typeface="+mj-lt"/>
              </a:rPr>
              <a:t> </a:t>
            </a:r>
            <a:endParaRPr lang="en-GB" sz="800" dirty="0">
              <a:solidFill>
                <a:schemeClr val="bg1"/>
              </a:solidFill>
              <a:latin typeface="+mj-lt"/>
            </a:endParaRPr>
          </a:p>
          <a:p>
            <a:pPr lvl="0"/>
            <a:endParaRPr lang="en-GB" sz="8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3528632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p:nvSpPr>
        <p:spPr>
          <a:xfrm>
            <a:off x="6621963" y="6300182"/>
            <a:ext cx="4243754" cy="461665"/>
          </a:xfrm>
          <a:prstGeom prst="rect">
            <a:avLst/>
          </a:prstGeom>
          <a:noFill/>
        </p:spPr>
        <p:txBody>
          <a:bodyPr wrap="square" rtlCol="0">
            <a:spAutoFit/>
          </a:bodyPr>
          <a:lstStyle/>
          <a:p>
            <a:br>
              <a:rPr lang="en-AU" sz="800" dirty="0">
                <a:solidFill>
                  <a:schemeClr val="bg1"/>
                </a:solidFill>
              </a:rPr>
            </a:br>
            <a:r>
              <a:rPr lang="en-AU" sz="800" dirty="0">
                <a:solidFill>
                  <a:schemeClr val="bg1"/>
                </a:solidFill>
              </a:rPr>
              <a:t>Installation view of International art display 2018.</a:t>
            </a:r>
            <a:endParaRPr lang="en-GB" sz="800" dirty="0">
              <a:solidFill>
                <a:schemeClr val="bg1"/>
              </a:solidFill>
            </a:endParaRPr>
          </a:p>
          <a:p>
            <a:pPr lvl="0"/>
            <a:endParaRPr lang="en-GB" sz="8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591611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DFACD2C-D1D4-49D4-819E-831E9A9CEAD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1" b="-1"/>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8256" y="6300182"/>
            <a:ext cx="4243754" cy="338554"/>
          </a:xfrm>
          <a:prstGeom prst="rect">
            <a:avLst/>
          </a:prstGeom>
          <a:noFill/>
        </p:spPr>
        <p:txBody>
          <a:bodyPr wrap="square" rtlCol="0">
            <a:spAutoFit/>
          </a:bodyPr>
          <a:lstStyle/>
          <a:p>
            <a:pPr lvl="0"/>
            <a:r>
              <a:rPr lang="en-AU" sz="800" dirty="0">
                <a:solidFill>
                  <a:schemeClr val="tx1">
                    <a:lumMod val="75000"/>
                    <a:lumOff val="25000"/>
                  </a:schemeClr>
                </a:solidFill>
              </a:rPr>
              <a:t>Installation view of </a:t>
            </a:r>
            <a:r>
              <a:rPr lang="en-AU" sz="800" b="1" dirty="0">
                <a:solidFill>
                  <a:schemeClr val="tx1">
                    <a:lumMod val="75000"/>
                    <a:lumOff val="25000"/>
                  </a:schemeClr>
                </a:solidFill>
              </a:rPr>
              <a:t>Neil Diamonds </a:t>
            </a:r>
            <a:r>
              <a:rPr lang="en-AU" sz="800" i="1" dirty="0">
                <a:solidFill>
                  <a:schemeClr val="tx1">
                    <a:lumMod val="75000"/>
                    <a:lumOff val="25000"/>
                  </a:schemeClr>
                </a:solidFill>
              </a:rPr>
              <a:t>Diamonds </a:t>
            </a:r>
            <a:r>
              <a:rPr lang="en-AU" sz="800" dirty="0">
                <a:solidFill>
                  <a:schemeClr val="tx1">
                    <a:lumMod val="75000"/>
                    <a:lumOff val="25000"/>
                  </a:schemeClr>
                </a:solidFill>
              </a:rPr>
              <a:t>2002 Commissioned 2002. </a:t>
            </a:r>
            <a:br>
              <a:rPr lang="en-AU" sz="800" dirty="0">
                <a:solidFill>
                  <a:schemeClr val="tx1">
                    <a:lumMod val="75000"/>
                    <a:lumOff val="25000"/>
                  </a:schemeClr>
                </a:solidFill>
              </a:rPr>
            </a:br>
            <a:r>
              <a:rPr lang="en-AU" sz="800" dirty="0">
                <a:solidFill>
                  <a:schemeClr val="tx1">
                    <a:lumMod val="75000"/>
                    <a:lumOff val="25000"/>
                  </a:schemeClr>
                </a:solidFill>
              </a:rPr>
              <a:t>Purchased with the assistance of ActewAGL 2002</a:t>
            </a:r>
            <a:endParaRPr lang="en-GB" sz="700" dirty="0">
              <a:solidFill>
                <a:schemeClr val="tx1">
                  <a:lumMod val="75000"/>
                  <a:lumOff val="25000"/>
                </a:schemeClr>
              </a:solidFill>
              <a:latin typeface="Arial" charset="0"/>
              <a:ea typeface="Arial" charset="0"/>
              <a:cs typeface="Arial" charset="0"/>
            </a:endParaRPr>
          </a:p>
        </p:txBody>
      </p:sp>
    </p:spTree>
    <p:extLst>
      <p:ext uri="{BB962C8B-B14F-4D97-AF65-F5344CB8AC3E}">
        <p14:creationId xmlns:p14="http://schemas.microsoft.com/office/powerpoint/2010/main" val="23437758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TotalTime>
  <Words>1621</Words>
  <Application>Microsoft Macintosh PowerPoint</Application>
  <PresentationFormat>On-screen Show (4:3)</PresentationFormat>
  <Paragraphs>105</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MarkPro</vt:lpstr>
      <vt:lpstr>MarkPro-Bold</vt:lpstr>
      <vt:lpstr>MarkPro-Italic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Visiting the National Gallery of Australia</dc:title>
  <dc:creator>Anna Carrig</dc:creator>
  <cp:lastModifiedBy>Evelyn Lawrence</cp:lastModifiedBy>
  <cp:revision>47</cp:revision>
  <dcterms:created xsi:type="dcterms:W3CDTF">2020-05-12T00:12:06Z</dcterms:created>
  <dcterms:modified xsi:type="dcterms:W3CDTF">2020-10-22T22:13:06Z</dcterms:modified>
</cp:coreProperties>
</file>